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heme/themeOverride1.xml" ContentType="application/vnd.openxmlformats-officedocument.themeOverride+xml"/>
  <Override PartName="/ppt/notesSlides/notesSlide19.xml" ContentType="application/vnd.openxmlformats-officedocument.presentationml.notesSlide+xml"/>
  <Override PartName="/ppt/theme/themeOverride2.xml" ContentType="application/vnd.openxmlformats-officedocument.themeOverr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56" r:id="rId2"/>
    <p:sldId id="258" r:id="rId3"/>
    <p:sldId id="469" r:id="rId4"/>
    <p:sldId id="321" r:id="rId5"/>
    <p:sldId id="460" r:id="rId6"/>
    <p:sldId id="482" r:id="rId7"/>
    <p:sldId id="483" r:id="rId8"/>
    <p:sldId id="484" r:id="rId9"/>
    <p:sldId id="485" r:id="rId10"/>
    <p:sldId id="457" r:id="rId11"/>
    <p:sldId id="458" r:id="rId12"/>
    <p:sldId id="472" r:id="rId13"/>
    <p:sldId id="473" r:id="rId14"/>
    <p:sldId id="474" r:id="rId15"/>
    <p:sldId id="463" r:id="rId16"/>
    <p:sldId id="468" r:id="rId17"/>
    <p:sldId id="465" r:id="rId18"/>
    <p:sldId id="479" r:id="rId19"/>
    <p:sldId id="466" r:id="rId20"/>
    <p:sldId id="481" r:id="rId21"/>
    <p:sldId id="445" r:id="rId22"/>
    <p:sldId id="480" r:id="rId23"/>
    <p:sldId id="381" r:id="rId24"/>
    <p:sldId id="451" r:id="rId25"/>
    <p:sldId id="261" r:id="rId26"/>
    <p:sldId id="487"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hed Al-Subaih" initials="F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5" d="100"/>
          <a:sy n="115" d="100"/>
        </p:scale>
        <p:origin x="1566"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7840" cy="464821"/>
          </a:xfrm>
          <a:prstGeom prst="rect">
            <a:avLst/>
          </a:prstGeom>
        </p:spPr>
        <p:txBody>
          <a:bodyPr vert="horz" lIns="91294" tIns="45647" rIns="91294" bIns="45647" rtlCol="0"/>
          <a:lstStyle>
            <a:lvl1pPr algn="l">
              <a:defRPr sz="1200"/>
            </a:lvl1pPr>
          </a:lstStyle>
          <a:p>
            <a:endParaRPr lang="en-US" dirty="0"/>
          </a:p>
        </p:txBody>
      </p:sp>
      <p:sp>
        <p:nvSpPr>
          <p:cNvPr id="3" name="Date Placeholder 2"/>
          <p:cNvSpPr>
            <a:spLocks noGrp="1"/>
          </p:cNvSpPr>
          <p:nvPr>
            <p:ph type="dt" sz="quarter" idx="1"/>
          </p:nvPr>
        </p:nvSpPr>
        <p:spPr>
          <a:xfrm>
            <a:off x="3970941" y="0"/>
            <a:ext cx="3037840" cy="464821"/>
          </a:xfrm>
          <a:prstGeom prst="rect">
            <a:avLst/>
          </a:prstGeom>
        </p:spPr>
        <p:txBody>
          <a:bodyPr vert="horz" lIns="91294" tIns="45647" rIns="91294" bIns="45647" rtlCol="0"/>
          <a:lstStyle>
            <a:lvl1pPr algn="r">
              <a:defRPr sz="1200"/>
            </a:lvl1pPr>
          </a:lstStyle>
          <a:p>
            <a:fld id="{68EE7B0A-17E4-4799-8ABC-B5E372A1CE80}" type="datetimeFigureOut">
              <a:rPr lang="en-US" smtClean="0"/>
              <a:t>11/10/2016</a:t>
            </a:fld>
            <a:endParaRPr lang="en-US" dirty="0"/>
          </a:p>
        </p:txBody>
      </p:sp>
      <p:sp>
        <p:nvSpPr>
          <p:cNvPr id="4" name="Footer Placeholder 3"/>
          <p:cNvSpPr>
            <a:spLocks noGrp="1"/>
          </p:cNvSpPr>
          <p:nvPr>
            <p:ph type="ftr" sz="quarter" idx="2"/>
          </p:nvPr>
        </p:nvSpPr>
        <p:spPr>
          <a:xfrm>
            <a:off x="4" y="8829967"/>
            <a:ext cx="3037840" cy="464821"/>
          </a:xfrm>
          <a:prstGeom prst="rect">
            <a:avLst/>
          </a:prstGeom>
        </p:spPr>
        <p:txBody>
          <a:bodyPr vert="horz" lIns="91294" tIns="45647" rIns="91294" bIns="45647" rtlCol="0" anchor="b"/>
          <a:lstStyle>
            <a:lvl1pPr algn="l">
              <a:defRPr sz="1200"/>
            </a:lvl1pPr>
          </a:lstStyle>
          <a:p>
            <a:r>
              <a:rPr lang="en-US" dirty="0" smtClean="0"/>
              <a:t>F.S.</a:t>
            </a:r>
            <a:endParaRPr lang="en-US" dirty="0"/>
          </a:p>
        </p:txBody>
      </p:sp>
      <p:sp>
        <p:nvSpPr>
          <p:cNvPr id="5" name="Slide Number Placeholder 4"/>
          <p:cNvSpPr>
            <a:spLocks noGrp="1"/>
          </p:cNvSpPr>
          <p:nvPr>
            <p:ph type="sldNum" sz="quarter" idx="3"/>
          </p:nvPr>
        </p:nvSpPr>
        <p:spPr>
          <a:xfrm>
            <a:off x="3970941" y="8829967"/>
            <a:ext cx="3037840" cy="464821"/>
          </a:xfrm>
          <a:prstGeom prst="rect">
            <a:avLst/>
          </a:prstGeom>
        </p:spPr>
        <p:txBody>
          <a:bodyPr vert="horz" lIns="91294" tIns="45647" rIns="91294" bIns="45647" rtlCol="0" anchor="b"/>
          <a:lstStyle>
            <a:lvl1pPr algn="r">
              <a:defRPr sz="1200"/>
            </a:lvl1pPr>
          </a:lstStyle>
          <a:p>
            <a:fld id="{2F331462-27F6-4CC2-936B-47664FD0C2E2}" type="slidenum">
              <a:rPr lang="en-US" smtClean="0"/>
              <a:t>‹#›</a:t>
            </a:fld>
            <a:endParaRPr lang="en-US" dirty="0"/>
          </a:p>
        </p:txBody>
      </p:sp>
    </p:spTree>
    <p:extLst>
      <p:ext uri="{BB962C8B-B14F-4D97-AF65-F5344CB8AC3E}">
        <p14:creationId xmlns:p14="http://schemas.microsoft.com/office/powerpoint/2010/main" val="154482880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7840" cy="464821"/>
          </a:xfrm>
          <a:prstGeom prst="rect">
            <a:avLst/>
          </a:prstGeom>
        </p:spPr>
        <p:txBody>
          <a:bodyPr vert="horz" lIns="91294" tIns="45647" rIns="91294" bIns="45647" rtlCol="0"/>
          <a:lstStyle>
            <a:lvl1pPr algn="l">
              <a:defRPr sz="1200"/>
            </a:lvl1pPr>
          </a:lstStyle>
          <a:p>
            <a:endParaRPr lang="en-GB" dirty="0"/>
          </a:p>
        </p:txBody>
      </p:sp>
      <p:sp>
        <p:nvSpPr>
          <p:cNvPr id="3" name="Date Placeholder 2"/>
          <p:cNvSpPr>
            <a:spLocks noGrp="1"/>
          </p:cNvSpPr>
          <p:nvPr>
            <p:ph type="dt" idx="1"/>
          </p:nvPr>
        </p:nvSpPr>
        <p:spPr>
          <a:xfrm>
            <a:off x="3970941" y="0"/>
            <a:ext cx="3037840" cy="464821"/>
          </a:xfrm>
          <a:prstGeom prst="rect">
            <a:avLst/>
          </a:prstGeom>
        </p:spPr>
        <p:txBody>
          <a:bodyPr vert="horz" lIns="91294" tIns="45647" rIns="91294" bIns="45647" rtlCol="0"/>
          <a:lstStyle>
            <a:lvl1pPr algn="r">
              <a:defRPr sz="1200"/>
            </a:lvl1pPr>
          </a:lstStyle>
          <a:p>
            <a:fld id="{BBE773D9-08DD-45C3-B6EA-7EBBB2591AFA}" type="datetimeFigureOut">
              <a:rPr lang="en-GB" smtClean="0"/>
              <a:t>11/10/2016</a:t>
            </a:fld>
            <a:endParaRPr lang="en-GB"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294" tIns="45647" rIns="91294" bIns="45647" rtlCol="0" anchor="ctr"/>
          <a:lstStyle/>
          <a:p>
            <a:endParaRPr lang="en-GB" dirty="0"/>
          </a:p>
        </p:txBody>
      </p:sp>
      <p:sp>
        <p:nvSpPr>
          <p:cNvPr id="5" name="Notes Placeholder 4"/>
          <p:cNvSpPr>
            <a:spLocks noGrp="1"/>
          </p:cNvSpPr>
          <p:nvPr>
            <p:ph type="body" sz="quarter" idx="3"/>
          </p:nvPr>
        </p:nvSpPr>
        <p:spPr>
          <a:xfrm>
            <a:off x="701041" y="4415790"/>
            <a:ext cx="5608320" cy="4183381"/>
          </a:xfrm>
          <a:prstGeom prst="rect">
            <a:avLst/>
          </a:prstGeom>
        </p:spPr>
        <p:txBody>
          <a:bodyPr vert="horz" lIns="91294" tIns="45647" rIns="91294" bIns="4564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4" y="8829967"/>
            <a:ext cx="3037840" cy="464821"/>
          </a:xfrm>
          <a:prstGeom prst="rect">
            <a:avLst/>
          </a:prstGeom>
        </p:spPr>
        <p:txBody>
          <a:bodyPr vert="horz" lIns="91294" tIns="45647" rIns="91294" bIns="45647" rtlCol="0" anchor="b"/>
          <a:lstStyle>
            <a:lvl1pPr algn="l">
              <a:defRPr sz="1200"/>
            </a:lvl1pPr>
          </a:lstStyle>
          <a:p>
            <a:r>
              <a:rPr lang="en-GB" dirty="0" smtClean="0"/>
              <a:t>F.S.</a:t>
            </a:r>
            <a:endParaRPr lang="en-GB" dirty="0"/>
          </a:p>
        </p:txBody>
      </p:sp>
      <p:sp>
        <p:nvSpPr>
          <p:cNvPr id="7" name="Slide Number Placeholder 6"/>
          <p:cNvSpPr>
            <a:spLocks noGrp="1"/>
          </p:cNvSpPr>
          <p:nvPr>
            <p:ph type="sldNum" sz="quarter" idx="5"/>
          </p:nvPr>
        </p:nvSpPr>
        <p:spPr>
          <a:xfrm>
            <a:off x="3970941" y="8829967"/>
            <a:ext cx="3037840" cy="464821"/>
          </a:xfrm>
          <a:prstGeom prst="rect">
            <a:avLst/>
          </a:prstGeom>
        </p:spPr>
        <p:txBody>
          <a:bodyPr vert="horz" lIns="91294" tIns="45647" rIns="91294" bIns="45647" rtlCol="0" anchor="b"/>
          <a:lstStyle>
            <a:lvl1pPr algn="r">
              <a:defRPr sz="1200"/>
            </a:lvl1pPr>
          </a:lstStyle>
          <a:p>
            <a:fld id="{2D1D362D-D470-4E36-ADE3-B4B444D500B5}" type="slidenum">
              <a:rPr lang="en-GB" smtClean="0"/>
              <a:t>‹#›</a:t>
            </a:fld>
            <a:endParaRPr lang="en-GB" dirty="0"/>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497255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10</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027704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11</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28364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985449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39245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9325944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15</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6245265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16</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3589690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17</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3531321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35880061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904168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32674410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21</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9304291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38570729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23</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545925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2394174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GB" dirty="0" smtClean="0"/>
              <a:t>F.S.</a:t>
            </a:r>
            <a:endParaRPr lang="en-GB" dirty="0"/>
          </a:p>
        </p:txBody>
      </p:sp>
      <p:sp>
        <p:nvSpPr>
          <p:cNvPr id="5" name="Slide Number Placeholder 4"/>
          <p:cNvSpPr>
            <a:spLocks noGrp="1"/>
          </p:cNvSpPr>
          <p:nvPr>
            <p:ph type="sldNum" sz="quarter" idx="11"/>
          </p:nvPr>
        </p:nvSpPr>
        <p:spPr/>
        <p:txBody>
          <a:bodyPr/>
          <a:lstStyle/>
          <a:p>
            <a:fld id="{2D1D362D-D470-4E36-ADE3-B4B444D500B5}" type="slidenum">
              <a:rPr lang="en-GB" smtClean="0"/>
              <a:t>25</a:t>
            </a:fld>
            <a:endParaRPr lang="en-GB" dirty="0"/>
          </a:p>
        </p:txBody>
      </p:sp>
    </p:spTree>
    <p:extLst>
      <p:ext uri="{BB962C8B-B14F-4D97-AF65-F5344CB8AC3E}">
        <p14:creationId xmlns:p14="http://schemas.microsoft.com/office/powerpoint/2010/main" val="16277146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GB" dirty="0" smtClean="0"/>
              <a:t>F.S.</a:t>
            </a:r>
            <a:endParaRPr lang="en-GB" dirty="0"/>
          </a:p>
        </p:txBody>
      </p:sp>
      <p:sp>
        <p:nvSpPr>
          <p:cNvPr id="5" name="Slide Number Placeholder 4"/>
          <p:cNvSpPr>
            <a:spLocks noGrp="1"/>
          </p:cNvSpPr>
          <p:nvPr>
            <p:ph type="sldNum" sz="quarter" idx="11"/>
          </p:nvPr>
        </p:nvSpPr>
        <p:spPr/>
        <p:txBody>
          <a:bodyPr/>
          <a:lstStyle/>
          <a:p>
            <a:fld id="{2D1D362D-D470-4E36-ADE3-B4B444D500B5}" type="slidenum">
              <a:rPr lang="en-GB" smtClean="0"/>
              <a:t>26</a:t>
            </a:fld>
            <a:endParaRPr lang="en-GB" dirty="0"/>
          </a:p>
        </p:txBody>
      </p:sp>
    </p:spTree>
    <p:extLst>
      <p:ext uri="{BB962C8B-B14F-4D97-AF65-F5344CB8AC3E}">
        <p14:creationId xmlns:p14="http://schemas.microsoft.com/office/powerpoint/2010/main" val="40014617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912937">
              <a:defRPr/>
            </a:pPr>
            <a:fld id="{A203D704-1A29-437A-A176-1295732DA9AD}" type="slidenum">
              <a:rPr lang="ar-KW">
                <a:solidFill>
                  <a:prstClr val="black"/>
                </a:solidFill>
                <a:latin typeface="Calibri"/>
                <a:cs typeface="Arial" panose="020B0604020202020204" pitchFamily="34" charset="0"/>
              </a:rPr>
              <a:pPr defTabSz="912937">
                <a:defRPr/>
              </a:pPr>
              <a:t>3</a:t>
            </a:fld>
            <a:endParaRPr lang="ar-KW">
              <a:solidFill>
                <a:prstClr val="black"/>
              </a:solidFill>
              <a:latin typeface="Calibri"/>
              <a:cs typeface="Arial" panose="020B0604020202020204" pitchFamily="34" charset="0"/>
            </a:endParaRPr>
          </a:p>
        </p:txBody>
      </p:sp>
      <p:sp>
        <p:nvSpPr>
          <p:cNvPr id="5" name="Footer Placeholder 4"/>
          <p:cNvSpPr>
            <a:spLocks noGrp="1"/>
          </p:cNvSpPr>
          <p:nvPr>
            <p:ph type="ftr" sz="quarter" idx="11"/>
          </p:nvPr>
        </p:nvSpPr>
        <p:spPr/>
        <p:txBody>
          <a:bodyPr/>
          <a:lstStyle/>
          <a:p>
            <a:pPr defTabSz="912937">
              <a:defRPr/>
            </a:pPr>
            <a:r>
              <a:rPr lang="en-GB" dirty="0">
                <a:solidFill>
                  <a:prstClr val="black"/>
                </a:solidFill>
                <a:latin typeface="Calibri"/>
              </a:rPr>
              <a:t>F.S.</a:t>
            </a:r>
          </a:p>
        </p:txBody>
      </p:sp>
    </p:spTree>
    <p:extLst>
      <p:ext uri="{BB962C8B-B14F-4D97-AF65-F5344CB8AC3E}">
        <p14:creationId xmlns:p14="http://schemas.microsoft.com/office/powerpoint/2010/main" val="392510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5</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4123172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871217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4073193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081429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9</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905200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E04D75-8917-4ECA-BB7A-AE8B5BCBD25A}" type="datetime1">
              <a:rPr lang="en-GB" smtClean="0"/>
              <a:t>11/10/2016</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dirty="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8E5281-B258-4746-90E9-89F9B87AE4E2}" type="datetime1">
              <a:rPr lang="en-GB" smtClean="0"/>
              <a:t>11/10/2016</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F3B42D-8DCB-499D-BF6E-FF434684FD54}" type="datetime1">
              <a:rPr lang="en-GB" smtClean="0"/>
              <a:t>11/10/2016</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FB045-1211-463F-8C1A-5F31A0182630}" type="datetime1">
              <a:rPr lang="en-GB" smtClean="0"/>
              <a:t>11/10/2016</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2A2A7E-D4C3-4371-9291-6ECCE176C045}" type="datetime1">
              <a:rPr lang="en-GB" smtClean="0"/>
              <a:t>11/10/2016</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F3F3D8-4187-4F85-8CDC-4D433D5C9FC3}" type="datetime1">
              <a:rPr lang="en-GB" smtClean="0"/>
              <a:t>11/10/2016</a:t>
            </a:fld>
            <a:endParaRPr lang="en-GB" dirty="0"/>
          </a:p>
        </p:txBody>
      </p:sp>
      <p:sp>
        <p:nvSpPr>
          <p:cNvPr id="6" name="Footer Placeholder 5"/>
          <p:cNvSpPr>
            <a:spLocks noGrp="1"/>
          </p:cNvSpPr>
          <p:nvPr>
            <p:ph type="ftr" sz="quarter" idx="11"/>
          </p:nvPr>
        </p:nvSpPr>
        <p:spPr/>
        <p:txBody>
          <a:bodyPr/>
          <a:lstStyle/>
          <a:p>
            <a:r>
              <a:rPr lang="en-GB" dirty="0" smtClean="0"/>
              <a:t>F.S.</a:t>
            </a:r>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02F427-DA84-4ABA-B699-9DCD9493871A}" type="datetime1">
              <a:rPr lang="en-GB" smtClean="0"/>
              <a:t>11/10/2016</a:t>
            </a:fld>
            <a:endParaRPr lang="en-GB" dirty="0"/>
          </a:p>
        </p:txBody>
      </p:sp>
      <p:sp>
        <p:nvSpPr>
          <p:cNvPr id="8" name="Footer Placeholder 7"/>
          <p:cNvSpPr>
            <a:spLocks noGrp="1"/>
          </p:cNvSpPr>
          <p:nvPr>
            <p:ph type="ftr" sz="quarter" idx="11"/>
          </p:nvPr>
        </p:nvSpPr>
        <p:spPr/>
        <p:txBody>
          <a:bodyPr/>
          <a:lstStyle/>
          <a:p>
            <a:r>
              <a:rPr lang="en-GB" dirty="0" smtClean="0"/>
              <a:t>F.S.</a:t>
            </a:r>
            <a:endParaRPr lang="en-GB" dirty="0"/>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FB5528F-73AA-4367-831F-77320B612F91}" type="datetime1">
              <a:rPr lang="en-GB" smtClean="0"/>
              <a:t>11/10/2016</a:t>
            </a:fld>
            <a:endParaRPr lang="en-GB" dirty="0"/>
          </a:p>
        </p:txBody>
      </p:sp>
      <p:sp>
        <p:nvSpPr>
          <p:cNvPr id="4" name="Footer Placeholder 3"/>
          <p:cNvSpPr>
            <a:spLocks noGrp="1"/>
          </p:cNvSpPr>
          <p:nvPr>
            <p:ph type="ftr" sz="quarter" idx="11"/>
          </p:nvPr>
        </p:nvSpPr>
        <p:spPr/>
        <p:txBody>
          <a:bodyPr/>
          <a:lstStyle/>
          <a:p>
            <a:r>
              <a:rPr lang="en-GB" dirty="0" smtClean="0"/>
              <a:t>F.S.</a:t>
            </a:r>
            <a:endParaRPr lang="en-GB" dirty="0"/>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E1A41-137A-4E19-81E0-4A248A2C1216}" type="datetime1">
              <a:rPr lang="en-GB" smtClean="0"/>
              <a:t>11/10/2016</a:t>
            </a:fld>
            <a:endParaRPr lang="en-GB" dirty="0"/>
          </a:p>
        </p:txBody>
      </p:sp>
      <p:sp>
        <p:nvSpPr>
          <p:cNvPr id="3" name="Footer Placeholder 2"/>
          <p:cNvSpPr>
            <a:spLocks noGrp="1"/>
          </p:cNvSpPr>
          <p:nvPr>
            <p:ph type="ftr" sz="quarter" idx="11"/>
          </p:nvPr>
        </p:nvSpPr>
        <p:spPr/>
        <p:txBody>
          <a:bodyPr/>
          <a:lstStyle/>
          <a:p>
            <a:r>
              <a:rPr lang="en-GB" dirty="0" smtClean="0"/>
              <a:t>F.S.</a:t>
            </a:r>
            <a:endParaRPr lang="en-GB" dirty="0"/>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864AE-A11D-4D0A-98F2-8383301F125E}" type="datetime1">
              <a:rPr lang="en-GB" smtClean="0"/>
              <a:t>11/10/2016</a:t>
            </a:fld>
            <a:endParaRPr lang="en-GB" dirty="0"/>
          </a:p>
        </p:txBody>
      </p:sp>
      <p:sp>
        <p:nvSpPr>
          <p:cNvPr id="6" name="Footer Placeholder 5"/>
          <p:cNvSpPr>
            <a:spLocks noGrp="1"/>
          </p:cNvSpPr>
          <p:nvPr>
            <p:ph type="ftr" sz="quarter" idx="11"/>
          </p:nvPr>
        </p:nvSpPr>
        <p:spPr/>
        <p:txBody>
          <a:bodyPr/>
          <a:lstStyle/>
          <a:p>
            <a:r>
              <a:rPr lang="en-GB" dirty="0" smtClean="0"/>
              <a:t>F.S.</a:t>
            </a:r>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0158E-BF83-41FA-8DC1-A23891437943}" type="datetime1">
              <a:rPr lang="en-GB" smtClean="0"/>
              <a:t>11/10/2016</a:t>
            </a:fld>
            <a:endParaRPr lang="en-GB" dirty="0"/>
          </a:p>
        </p:txBody>
      </p:sp>
      <p:sp>
        <p:nvSpPr>
          <p:cNvPr id="6" name="Footer Placeholder 5"/>
          <p:cNvSpPr>
            <a:spLocks noGrp="1"/>
          </p:cNvSpPr>
          <p:nvPr>
            <p:ph type="ftr" sz="quarter" idx="11"/>
          </p:nvPr>
        </p:nvSpPr>
        <p:spPr/>
        <p:txBody>
          <a:bodyPr/>
          <a:lstStyle/>
          <a:p>
            <a:r>
              <a:rPr lang="en-GB" dirty="0" smtClean="0"/>
              <a:t>F.S.</a:t>
            </a:r>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23A15-5275-46C5-88F5-17AEE8AB3AFB}" type="datetime1">
              <a:rPr lang="en-GB" smtClean="0"/>
              <a:t>11/10/2016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F.S.</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dirty="0"/>
          </a:p>
        </p:txBody>
      </p:sp>
      <p:sp>
        <p:nvSpPr>
          <p:cNvPr id="7" name="fl" descr="CMA Data Classification: Internal"/>
          <p:cNvSpPr txBox="1"/>
          <p:nvPr/>
        </p:nvSpPr>
        <p:spPr>
          <a:xfrm>
            <a:off x="0" y="6537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dirty="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tiff"/><Relationship Id="rId5" Type="http://schemas.openxmlformats.org/officeDocument/2006/relationships/hyperlink" Target="https://www.cma.gov.kw/documents/20622/445000/%D8%B9%D8%B1%D8%B6+%D8%A7%D9%84%D8%A7%D8%B3%D8%AA%D8%AD%D9%88%D8%A7%D8%B0+%D8%A7%D9%84%D8%A3%D8%B5%D9%84%D9%8A.png/d6c062f7-1659-4dd1-a537-aa8505607002?t=1476103365367" TargetMode="External"/><Relationship Id="rId4" Type="http://schemas.openxmlformats.org/officeDocument/2006/relationships/hyperlink" Target="https://www.cma.gov.kw/documents/20622/445000/%D8%B9%D8%B1%D8%B6+%D8%A7%D9%84%D8%A7%D8%B3%D8%AA%D8%AD%D9%88%D8%A7%D8%B0+%D8%A7%D9%84%D9%85%D9%86%D8%A7%D9%81%D8%B3.png/0e2e8476-676c-4fb3-a301-8d7563a8fa23?t=1476103365523"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cma.gov.kw/documents/20622/445000/%D8%B9%D8%B1%D8%B6+%D8%A7%D9%84%D8%A7%D8%B3%D8%AA%D8%AD%D9%88%D8%A7%D8%B0+%D8%A7%D9%84%D8%A3%D8%B5%D9%84%D9%8A.png/d6c062f7-1659-4dd1-a537-aa8505607002?t=1476103365367" TargetMode="External"/><Relationship Id="rId13" Type="http://schemas.openxmlformats.org/officeDocument/2006/relationships/hyperlink" Target="https://www.cma.gov.kw/documents/20622/445000/%D9%85%D8%AF%D9%8A%D8%B1+%D8%B9%D9%85%D9%84%D9%8A%D8%A9+%D8%A7%D9%84%D8%A7%D8%B3%D8%AA%D8%AD%D9%88%D8%A7%D8%B0.png/6dfc38c3-6c9e-4c5d-a8e0-afdfdf972596?t=1476103361682" TargetMode="External"/><Relationship Id="rId3" Type="http://schemas.openxmlformats.org/officeDocument/2006/relationships/image" Target="../media/image2.tiff"/><Relationship Id="rId7" Type="http://schemas.openxmlformats.org/officeDocument/2006/relationships/hyperlink" Target="https://www.cma.gov.kw/documents/20622/445000/%D9%81%D8%AA%D8%B1%D8%A9+%D8%A7%D9%84%D8%AA%D8%AC%D9%85%D9%8A%D8%B9.png/6cafae7a-5b73-4d35-9354-a7a0a96b3aa7?t=1476103361088" TargetMode="External"/><Relationship Id="rId12" Type="http://schemas.openxmlformats.org/officeDocument/2006/relationships/hyperlink" Target="https://www.cma.gov.kw/documents/20622/445000/10-9-3.png/8565fdc5-4edf-4f00-bc07-cd40823bdca7?t=1476103363198"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ma.gov.kw/documents/20622/445000/%D9%85%D8%B3%D8%AA%D9%86%D8%AF+%D8%A7%D9%84%D8%B9%D8%B1%D8%B6+%D8%A7%D9%84%D8%A3%D8%B5%D9%84%D9%8A.png/d28ea2a0-d469-4f92-9a67-d2a3c2243942?t=1476103361901" TargetMode="External"/><Relationship Id="rId11" Type="http://schemas.openxmlformats.org/officeDocument/2006/relationships/hyperlink" Target="https://www.cma.gov.kw/documents/20622/445000/%D9%85%D8%AD%D9%84+%D8%A7%D9%84%D8%B9%D8%B1%D8%B6.png/0e06620f-a836-43da-a8a0-0da5cac3828e?t=1476103361526" TargetMode="External"/><Relationship Id="rId5"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 Id="rId10" Type="http://schemas.openxmlformats.org/officeDocument/2006/relationships/hyperlink" Target="https://www.cma.gov.kw/documents/20622/445000/%D8%B9%D8%B1%D8%B6+%D8%A7%D9%84%D8%A7%D8%B3%D8%AA%D8%AD%D9%88%D8%A7%D8%B0+%D8%A7%D9%84%D9%85%D9%86%D8%A7%D9%81%D8%B3.png/0e2e8476-676c-4fb3-a301-8d7563a8fa23?t=1476103365523" TargetMode="External"/><Relationship Id="rId4" Type="http://schemas.openxmlformats.org/officeDocument/2006/relationships/image" Target="../media/image3.png"/><Relationship Id="rId9" Type="http://schemas.openxmlformats.org/officeDocument/2006/relationships/hyperlink" Target="https://www.cma.gov.kw/documents/20622/445000/%D9%85%D8%B3%D8%AA%D9%86%D8%AF+%D8%A7%D9%84%D8%B9%D8%B1%D8%B6.png/45ce76aa-dd83-4967-87de-5c57202d00f7?t=1476103362198" TargetMode="External"/><Relationship Id="rId14" Type="http://schemas.openxmlformats.org/officeDocument/2006/relationships/slide" Target="slide6.xml"/></Relationships>
</file>

<file path=ppt/slides/_rels/slide12.xml.rels><?xml version="1.0" encoding="UTF-8" standalone="yes"?>
<Relationships xmlns="http://schemas.openxmlformats.org/package/2006/relationships"><Relationship Id="rId8" Type="http://schemas.openxmlformats.org/officeDocument/2006/relationships/hyperlink" Target="https://www.cma.gov.kw/documents/20622/445000/9-3-3.png/6a6882f6-b51a-4a6a-9541-94dd105112da?t=1476103362885" TargetMode="External"/><Relationship Id="rId3" Type="http://schemas.openxmlformats.org/officeDocument/2006/relationships/image" Target="../media/image2.tiff"/><Relationship Id="rId7" Type="http://schemas.openxmlformats.org/officeDocument/2006/relationships/hyperlink" Target="https://www.cma.gov.kw/documents/20622/445000/1-2-3.png/f6c48f22-78d8-4471-bccf-9d2db05af93f?t=1476103362619"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cma.gov.kw/documents/20622/445000/%D8%B9%D8%B1%D8%B6+%D8%A7%D9%84%D8%A7%D8%B3%D8%AA%D8%AD%D9%88%D8%A7%D8%B0+%D8%A7%D9%84%D9%85%D9%86%D8%A7%D9%81%D8%B3.png/0e2e8476-676c-4fb3-a301-8d7563a8fa23?t=1476103365523" TargetMode="External"/><Relationship Id="rId5" Type="http://schemas.openxmlformats.org/officeDocument/2006/relationships/hyperlink" Target="https://www.cma.gov.kw/documents/20622/445000/%D9%85%D8%B3%D8%AA%D9%86%D8%AF+%D8%A7%D9%84%D8%B9%D8%B1%D8%B6.png/45ce76aa-dd83-4967-87de-5c57202d00f7?t=1476103362198" TargetMode="External"/><Relationship Id="rId4" Type="http://schemas.openxmlformats.org/officeDocument/2006/relationships/image" Target="../media/image3.png"/><Relationship Id="rId9" Type="http://schemas.openxmlformats.org/officeDocument/2006/relationships/slide" Target="slide6.xml"/></Relationships>
</file>

<file path=ppt/slides/_rels/slide13.xml.rels><?xml version="1.0" encoding="UTF-8" standalone="yes"?>
<Relationships xmlns="http://schemas.openxmlformats.org/package/2006/relationships"><Relationship Id="rId8" Type="http://schemas.openxmlformats.org/officeDocument/2006/relationships/hyperlink" Target="https://www.cma.gov.kw/documents/20622/445000/%D8%B1%D8%B3%D9%88%D9%85+%D8%A7%D9%84%D8%A7%D8%B3%D8%AA%D8%AD%D9%88%D8%A7%D8%B0.jpg/0dca1c91-eba9-4662-9ef4-fb14ed1e9cb8?t=1476103363416" TargetMode="External"/><Relationship Id="rId3" Type="http://schemas.openxmlformats.org/officeDocument/2006/relationships/image" Target="../media/image2.tiff"/><Relationship Id="rId7" Type="http://schemas.openxmlformats.org/officeDocument/2006/relationships/hyperlink" Target="https://www.cma.gov.kw/documents/20622/445000/%D8%B9%D8%B1%D8%B6+%D8%A7%D9%84%D8%A7%D8%B3%D8%AA%D8%AD%D9%88%D8%A7%D8%B0+%D8%A7%D9%84%D9%85%D9%86%D8%A7%D9%81%D8%B3.png/0e2e8476-676c-4fb3-a301-8d7563a8fa23?t=1476103365523"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cma.gov.kw/documents/20622/445000/%D9%85%D8%B3%D8%AA%D9%86%D8%AF+%D8%A7%D9%84%D8%B9%D8%B1%D8%B6.png/45ce76aa-dd83-4967-87de-5c57202d00f7?t=1476103362198" TargetMode="External"/><Relationship Id="rId5" Type="http://schemas.openxmlformats.org/officeDocument/2006/relationships/hyperlink" Target="http://10.9.2.50:8010/documents/20622/445000/%D9%85%D9%82%D8%AF%D9%85+%D8%B9%D8%B1%D8%B6+%D8%A7%D9%84%D8%A7%D8%B3%D8%AA%D8%AD%D9%88%D8%A7%D8%B0+%D8%A7%D9%84%D9%85%D9%86%D8%A7%D9%81%D8%B3.png/8bcafda8-fad9-420e-9c8d-82bf0e2558e5?t=1476103362479" TargetMode="External"/><Relationship Id="rId4" Type="http://schemas.openxmlformats.org/officeDocument/2006/relationships/image" Target="../media/image3.png"/><Relationship Id="rId9" Type="http://schemas.openxmlformats.org/officeDocument/2006/relationships/slide" Target="slide7.xml"/></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cma.gov.kw/documents/20622/445000/%D9%85%D9%82%D8%AF%D9%85+%D8%B9%D8%B1%D8%B6+%D8%A7%D9%84%D8%A7%D8%B3%D8%AA%D8%AD%D9%88%D8%A7%D8%B0+%D8%A7%D9%84%D8%A3%D8%B5%D9%84%D9%8A.png/33b468db-2ba6-4f3a-821a-730730e8c929?t=1476103362340" TargetMode="External"/><Relationship Id="rId5"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8" Type="http://schemas.openxmlformats.org/officeDocument/2006/relationships/hyperlink" Target="https://www.cma.gov.kw/documents/20622/445000/%D9%85%D9%82%D8%AF%D9%85+%D8%B9%D8%B1%D8%B6+%D8%A7%D9%84%D8%A7%D8%B3%D8%AA%D8%AD%D9%88%D8%A7%D8%B0+%D8%A7%D9%84%D8%A3%D8%B5%D9%84%D9%8A.png/33b468db-2ba6-4f3a-821a-730730e8c929?t=1476103362340" TargetMode="External"/><Relationship Id="rId3" Type="http://schemas.openxmlformats.org/officeDocument/2006/relationships/image" Target="../media/image2.tiff"/><Relationship Id="rId7" Type="http://schemas.openxmlformats.org/officeDocument/2006/relationships/hyperlink" Target="https://www.cma.gov.kw/documents/20622/445000/%D8%B9%D8%B1%D8%B6+%D8%A7%D9%84%D8%A7%D8%B3%D8%AA%D8%AD%D9%88%D8%A7%D8%B0+%D8%A7%D9%84%D9%85%D9%86%D8%A7%D9%81%D8%B3.png/0e2e8476-676c-4fb3-a301-8d7563a8fa23?t=1476103365523"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cma.gov.kw/documents/20622/445000/%D8%B9%D8%B1%D8%B6+%D8%A7%D9%84%D8%A7%D8%B3%D8%AA%D8%AD%D9%88%D8%A7%D8%B0+%D8%A7%D9%84%D8%A3%D8%B5%D9%84%D9%8A.png/d6c062f7-1659-4dd1-a537-aa8505607002?t=1476103365367" TargetMode="External"/><Relationship Id="rId5" Type="http://schemas.openxmlformats.org/officeDocument/2006/relationships/hyperlink" Target="https://www.cma.gov.kw/documents/20622/445000/%D9%85%D8%AD%D9%84+%D8%A7%D9%84%D8%B9%D8%B1%D8%B6.png/0e06620f-a836-43da-a8a0-0da5cac3828e?t=1476103361526" TargetMode="External"/><Relationship Id="rId4" Type="http://schemas.openxmlformats.org/officeDocument/2006/relationships/image" Target="../media/image3.png"/><Relationship Id="rId9"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cma.gov.kw/documents/20622/445000/%D9%85%D9%82%D8%AF%D9%85+%D8%B9%D8%B1%D8%B6+%D8%A7%D9%84%D8%A7%D8%B3%D8%AA%D8%AD%D9%88%D8%A7%D8%B0+%D8%A7%D9%84%D8%A3%D8%B5%D9%84%D9%8A.png/33b468db-2ba6-4f3a-821a-730730e8c929?t=1476103362340" TargetMode="External"/><Relationship Id="rId7"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cma.gov.kw/documents/20622/445000/%D9%85%D8%B3%D8%AA%D9%86%D8%AF+%D8%A7%D9%84%D8%B9%D8%B1%D8%B6.png/45ce76aa-dd83-4967-87de-5c57202d00f7?t=1476103362198" TargetMode="External"/><Relationship Id="rId5" Type="http://schemas.openxmlformats.org/officeDocument/2006/relationships/hyperlink" Target="https://www.cma.gov.kw/documents/20622/445000/%D9%85%D8%AD%D9%84+%D8%A7%D9%84%D8%B9%D8%B1%D8%B6.png/0e06620f-a836-43da-a8a0-0da5cac3828e?t=1476103361526" TargetMode="External"/><Relationship Id="rId4" Type="http://schemas.openxmlformats.org/officeDocument/2006/relationships/hyperlink" Target="https://www.cma.gov.kw/documents/20622/445000/%D8%B9%D8%B1%D8%B6+%D8%A7%D9%84%D8%A7%D8%B3%D8%AA%D8%AD%D9%88%D8%A7%D8%B0+%D8%A7%D9%84%D9%85%D9%86%D8%A7%D9%81%D8%B3.png/0e2e8476-676c-4fb3-a301-8d7563a8fa23?t=1476103365523"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cma.gov.kw0/documents/20622/445000/9-3-3.png/6a6882f6-b51a-4a6a-9541-94dd105112da?t=1476103362885" TargetMode="External"/><Relationship Id="rId3" Type="http://schemas.openxmlformats.org/officeDocument/2006/relationships/hyperlink" Target="https://www.cma.gov.kw/documents/20622/445000/%D9%85%D8%B3%D8%AA%D9%86%D8%AF+%D8%A7%D9%84%D8%B9%D8%B1%D8%B6.png/45ce76aa-dd83-4967-87de-5c57202d00f7?t=1476103362198" TargetMode="External"/><Relationship Id="rId7" Type="http://schemas.openxmlformats.org/officeDocument/2006/relationships/hyperlink" Target="https://www.cma.gov.kw/documents/20622/445000/%D9%85%D9%82%D8%AF%D9%85+%D8%B9%D8%B1%D8%B6+%D8%A7%D9%84%D8%A7%D8%B3%D8%AA%D8%AD%D9%88%D8%A7%D8%B0+%D8%A7%D9%84%D8%A3%D8%B5%D9%84%D9%8A.png/33b468db-2ba6-4f3a-821a-730730e8c929?t=1476103362340" TargetMode="External"/><Relationship Id="rId12" Type="http://schemas.openxmlformats.org/officeDocument/2006/relationships/hyperlink" Target="https://www.cma.gov.kw/documents/20622/445000/%D8%B9%D8%B1%D8%B6+%D8%A7%D9%84%D8%A7%D8%B3%D8%AA%D8%AD%D9%88%D8%A7%D8%B0+%D8%A7%D9%84%D9%85%D9%86%D8%A7%D9%81%D8%B3.png/0e2e8476-676c-4fb3-a301-8d7563a8fa23?t=1476103365523"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hyperlink" Target="https://www.cma.gov.kw/documents/20622/445000/%D8%B9%D8%B1%D8%B6+%D8%A7%D9%84%D8%A7%D8%B3%D8%AA%D8%AD%D9%88%D8%A7%D8%B0+%D8%A7%D9%84%D8%A3%D8%B5%D9%84%D9%8A.png/d6c062f7-1659-4dd1-a537-aa8505607002?t=1476103365367" TargetMode="External"/><Relationship Id="rId5" Type="http://schemas.openxmlformats.org/officeDocument/2006/relationships/image" Target="../media/image2.tiff"/><Relationship Id="rId10" Type="http://schemas.openxmlformats.org/officeDocument/2006/relationships/hyperlink" Target="https://www.cma.gov.kw/documents/20622/445000/%D9%85%D8%B3%D8%AA%D9%86%D8%AF+%D8%A7%D9%84%D8%B9%D8%B1%D8%B6+%D8%A7%D9%84%D8%A3%D8%B5%D9%84%D9%8A.png/d28ea2a0-d469-4f92-9a67-d2a3c2243942?t=1476103361901" TargetMode="External"/><Relationship Id="rId4" Type="http://schemas.openxmlformats.org/officeDocument/2006/relationships/hyperlink" Target="https://www.cma.gov.kw/documents/20622/445000/%D9%85%D8%B3%D8%AA%D9%86%D8%AF+%D8%A7%D9%84%D8%B9%D8%B1%D8%B6+%D8%A7%D9%84%D9%85%D8%B9%D8%AF%D9%84.png/2e7b5d2f-a52b-40eb-aba7-eaf19dbab84c?t=1476103362073" TargetMode="External"/><Relationship Id="rId9" Type="http://schemas.openxmlformats.org/officeDocument/2006/relationships/hyperlink" Target="https://www.cma.gov.kw/documents/20622/445000/9-3-3.png/6a6882f6-b51a-4a6a-9541-94dd105112da?t=1476103362885"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2.tiff"/><Relationship Id="rId5" Type="http://schemas.openxmlformats.org/officeDocument/2006/relationships/hyperlink" Target="https://www.cma.gov.kw/documents/20622/445000/%D8%B9%D8%B1%D8%B6+%D8%A7%D9%84%D8%A7%D8%B3%D8%AA%D8%AD%D9%88%D8%A7%D8%B0+%D8%A7%D9%84%D8%A3%D8%B5%D9%84%D9%8A.png/d6c062f7-1659-4dd1-a537-aa8505607002?t=1476103365367" TargetMode="External"/><Relationship Id="rId4"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image" Target="../media/image2.tiff"/><Relationship Id="rId5"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 Id="rId4" Type="http://schemas.openxmlformats.org/officeDocument/2006/relationships/hyperlink" Target="http://10.9.2.50:8010/documents/20622/445000/%D9%85%D9%82%D8%AF%D9%85+%D8%B9%D8%B1%D8%B6+%D8%A7%D9%84%D8%A7%D8%B3%D8%AA%D8%AD%D9%88%D8%A7%D8%B0+%D8%A7%D9%84%D8%A3%D8%B5%D9%84%D9%8A.png/33b468db-2ba6-4f3a-821a-730730e8c929?t=1476103362340"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8" Type="http://schemas.openxmlformats.org/officeDocument/2006/relationships/image" Target="../media/image2.tiff"/><Relationship Id="rId3" Type="http://schemas.openxmlformats.org/officeDocument/2006/relationships/hyperlink" Target="https://www.cma.gov.kw/documents/20622/445000/%D9%85%D8%AD%D9%84+%D8%A7%D9%84%D8%B9%D8%B1%D8%B6.png/0e06620f-a836-43da-a8a0-0da5cac3828e?t=1476103361526" TargetMode="External"/><Relationship Id="rId7" Type="http://schemas.openxmlformats.org/officeDocument/2006/relationships/slide" Target="slide15.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cma.gov.kw/documents/20622/445000/%D8%B9%D8%B1%D8%B6+%D8%A7%D9%84%D8%A7%D8%B3%D8%AA%D8%AD%D9%88%D8%A7%D8%B0+%D8%A7%D9%84%D9%85%D9%86%D8%A7%D9%81%D8%B3.png/0e2e8476-676c-4fb3-a301-8d7563a8fa23?t=1476103365523" TargetMode="External"/><Relationship Id="rId5" Type="http://schemas.openxmlformats.org/officeDocument/2006/relationships/hyperlink" Target="https://www.cma.gov.kw/documents/20622/445000/%D8%B9%D8%B1%D8%B6+%D8%A7%D9%84%D8%A7%D8%B3%D8%AA%D8%AD%D9%88%D8%A7%D8%B0+%D8%A7%D9%84%D8%A3%D8%B5%D9%84%D9%8A.png/d6c062f7-1659-4dd1-a537-aa8505607002?t=1476103365367" TargetMode="External"/><Relationship Id="rId4" Type="http://schemas.openxmlformats.org/officeDocument/2006/relationships/hyperlink" Target="https://www.cma.gov.kw/documents/20622/445000/%D9%85%D8%B3%D8%AA%D9%86%D8%AF+%D8%A7%D9%84%D8%B9%D8%B1%D8%B6+%D8%A7%D9%84%D8%A3%D8%B5%D9%84%D9%8A.png/d28ea2a0-d469-4f92-9a67-d2a3c2243942?t=1476103361901" TargetMode="External"/><Relationship Id="rId9"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cma.gov.kw/documents/20622/445000/%D8%B9%D8%B1%D8%B6+%D8%A7%D9%84%D8%A7%D8%B3%D8%AA%D8%AD%D9%88%D8%A7%D8%B0+%D8%A7%D9%84%D8%A7%D8%AE%D8%AA%D9%8A%D8%A7%D8%B1%D9%8A.png/c67563e4-146d-41b1-a6c2-8842a915ec11?t=1476103365195" TargetMode="External"/><Relationship Id="rId7"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cma.gov.kw/documents/20622/445000/%D9%81%D8%AA%D8%B1%D8%A9+%D8%A7%D9%84%D8%AA%D8%AC%D9%85%D9%8A%D8%B9.png/6cafae7a-5b73-4d35-9354-a7a0a96b3aa7?t=1476103361088" TargetMode="External"/><Relationship Id="rId5" Type="http://schemas.openxmlformats.org/officeDocument/2006/relationships/hyperlink" Target="https://www.cma.gov.kw/documents/20622/445000/%D8%B9%D8%B1%D8%B6+%D8%A7%D9%84%D8%A7%D8%B3%D8%AA%D8%AD%D9%88%D8%A7%D8%B0+%D8%A7%D9%84%D8%A3%D8%B5%D9%84%D9%8A.png/d6c062f7-1659-4dd1-a537-aa8505607002?t=1476103365367" TargetMode="External"/><Relationship Id="rId4"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hyperlink" Target="https://www.cma.gov.kw/documents/20622/445000/%D9%85%D8%B3%D8%AA%D8%B4%D8%A7%D8%B1+%D8%A7%D9%84%D8%A7%D8%B3%D8%AA%D8%AB%D9%85%D8%A7%D8%B1.png/40a3e36b-8452-46fc-a059-c3b267a2945d?t=1476103361791" TargetMode="External"/><Relationship Id="rId13" Type="http://schemas.openxmlformats.org/officeDocument/2006/relationships/hyperlink" Target="https://www.cma.gov.kw/documents/20622/445000/%D9%85%D8%AD%D9%84+%D8%A7%D9%84%D8%B9%D8%B1%D8%B6.png/0e06620f-a836-43da-a8a0-0da5cac3828e?t=1476103361526" TargetMode="External"/><Relationship Id="rId3" Type="http://schemas.openxmlformats.org/officeDocument/2006/relationships/image" Target="../media/image2.tiff"/><Relationship Id="rId7" Type="http://schemas.openxmlformats.org/officeDocument/2006/relationships/hyperlink" Target="https://www.cma.gov.kw/documents/20622/445000/%D8%B9%D8%B1%D8%B6+%D8%A7%D9%84%D8%A7%D8%B3%D8%AA%D8%AD%D9%88%D8%A7%D8%B0+%D8%A7%D9%84%D9%85%D9%86%D8%A7%D9%81%D8%B3.png/0e2e8476-676c-4fb3-a301-8d7563a8fa23?t=1476103365523" TargetMode="External"/><Relationship Id="rId12" Type="http://schemas.openxmlformats.org/officeDocument/2006/relationships/slide" Target="slide13.xml"/><Relationship Id="rId2" Type="http://schemas.openxmlformats.org/officeDocument/2006/relationships/notesSlide" Target="../notesSlides/notesSlide6.xml"/><Relationship Id="rId16" Type="http://schemas.openxmlformats.org/officeDocument/2006/relationships/hyperlink" Target="https://www.cma.gov.kw/documents/20622/445000/%D8%B1%D8%B3%D9%88%D9%85+%D8%A7%D9%84%D8%A7%D8%B3%D8%AA%D8%AD%D9%88%D8%A7%D8%B0.jpg/0dca1c91-eba9-4662-9ef4-fb14ed1e9cb8?t=1476103363416" TargetMode="External"/><Relationship Id="rId1" Type="http://schemas.openxmlformats.org/officeDocument/2006/relationships/slideLayout" Target="../slideLayouts/slideLayout2.xml"/><Relationship Id="rId6" Type="http://schemas.openxmlformats.org/officeDocument/2006/relationships/hyperlink" Target="https://www.cma.gov.kw/documents/20622/445000/%D9%85%D8%B3%D8%AA%D9%86%D8%AF+%D8%A7%D9%84%D8%B9%D8%B1%D8%B6.png/45ce76aa-dd83-4967-87de-5c57202d00f7?t=1476103362198" TargetMode="External"/><Relationship Id="rId11" Type="http://schemas.openxmlformats.org/officeDocument/2006/relationships/hyperlink" Target="https://www.cma.gov.kw/documents/20622/445000/%D9%85%D8%AF%D9%8A%D8%B1+%D8%B9%D9%85%D9%84%D9%8A%D8%A9+%D8%A7%D9%84%D8%A7%D8%B3%D8%AA%D8%AD%D9%88%D8%A7%D8%B0.png/6dfc38c3-6c9e-4c5d-a8e0-afdfdf972596?t=1476103361682" TargetMode="External"/><Relationship Id="rId5"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 Id="rId15" Type="http://schemas.openxmlformats.org/officeDocument/2006/relationships/slide" Target="slide12.xml"/><Relationship Id="rId10" Type="http://schemas.openxmlformats.org/officeDocument/2006/relationships/hyperlink" Target="https://www.cma.gov.kw/documents/20622/445000/5-1-3.jpg/ee1e4db7-0b2e-4d34-ad62-73e0436f3b5f?t=1476103362744" TargetMode="External"/><Relationship Id="rId4" Type="http://schemas.openxmlformats.org/officeDocument/2006/relationships/image" Target="../media/image3.png"/><Relationship Id="rId9" Type="http://schemas.openxmlformats.org/officeDocument/2006/relationships/slide" Target="slide10.xml"/><Relationship Id="rId14" Type="http://schemas.openxmlformats.org/officeDocument/2006/relationships/hyperlink" Target="https://www.cma.gov.kw/documents/20622/445000/%D8%B9%D8%B1%D8%B6+%D8%A7%D9%84%D8%A7%D8%B3%D8%AA%D8%AD%D9%88%D8%A7%D8%B0+%D8%A7%D9%84%D8%A3%D8%B5%D9%84%D9%8A.png/d6c062f7-1659-4dd1-a537-aa8505607002?t=1476103365367"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cma.gov.kw/documents/20622/445000/%D9%85%D9%82%D8%AF%D9%85+%D8%B9%D8%B1%D8%B6+%D8%A7%D9%84%D8%A7%D8%B3%D8%AA%D8%AD%D9%88%D8%A7%D8%B0+%D8%A7%D9%84%D9%85%D9%86%D8%A7%D9%81%D8%B3.png/8bcafda8-fad9-420e-9c8d-82bf0e2558e5?t=1476103362479" TargetMode="External"/><Relationship Id="rId13" Type="http://schemas.openxmlformats.org/officeDocument/2006/relationships/hyperlink" Target="https://www.cma.gov.kw/documents/20622/445000/9-3-3.png/6a6882f6-b51a-4a6a-9541-94dd105112da?t=1476103362885" TargetMode="External"/><Relationship Id="rId3" Type="http://schemas.openxmlformats.org/officeDocument/2006/relationships/hyperlink" Target="https://www.cma.gov.kw/documents/20622/445000/%D9%85%D8%B3%D8%AA%D9%86%D8%AF+%D8%A7%D9%84%D8%B9%D8%B1%D8%B6.png/45ce76aa-dd83-4967-87de-5c57202d00f7?t=1476103362198" TargetMode="External"/><Relationship Id="rId7" Type="http://schemas.openxmlformats.org/officeDocument/2006/relationships/image" Target="../media/image3.png"/><Relationship Id="rId12" Type="http://schemas.openxmlformats.org/officeDocument/2006/relationships/hyperlink" Target="&#1605;&#1602;&#1583;&#1605;%20&#1593;&#1585;&#1590;%20&#1575;&#1604;&#1575;&#1587;&#1578;&#1581;&#1608;&#1575;&#1584;%20&#1575;&#1604;&#1605;&#1606;&#1575;&#1601;&#1587;.p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tiff"/><Relationship Id="rId11" Type="http://schemas.openxmlformats.org/officeDocument/2006/relationships/hyperlink" Target="https://www.cma.gov.kw/documents/20622/445000/%D9%85%D8%AF%D9%8A%D8%B1+%D8%B9%D9%85%D9%84%D9%8A%D8%A9+%D8%A7%D9%84%D8%A7%D8%B3%D8%AA%D8%AD%D9%88%D8%A7%D8%B0.png/6dfc38c3-6c9e-4c5d-a8e0-afdfdf972596?t=1476103361682" TargetMode="External"/><Relationship Id="rId5" Type="http://schemas.openxmlformats.org/officeDocument/2006/relationships/hyperlink" Target="https://www.cma.gov.kw/documents/20622/445000/%D8%B9%D8%B1%D8%B6+%D8%A7%D9%84%D8%A7%D8%B3%D8%AA%D8%AD%D9%88%D8%A7%D8%B0+%D8%A7%D9%84%D9%85%D9%86%D8%A7%D9%81%D8%B3.png/0e2e8476-676c-4fb3-a301-8d7563a8fa23?t=1476103365523" TargetMode="External"/><Relationship Id="rId10" Type="http://schemas.openxmlformats.org/officeDocument/2006/relationships/hyperlink" Target="https://www.cma.gov.kw/documents/20622/445000/%D8%B9%D8%B1%D8%B6+%D8%A7%D9%84%D8%A7%D8%B3%D8%AA%D8%AD%D9%88%D8%A7%D8%B0+%D8%A7%D9%84%D8%A3%D8%B5%D9%84%D9%8A.png/d6c062f7-1659-4dd1-a537-aa8505607002?t=1476103365367" TargetMode="External"/><Relationship Id="rId4" Type="http://schemas.openxmlformats.org/officeDocument/2006/relationships/hyperlink" Target="&#1593;&#1585;&#1590;%20&#1575;&#1604;&#1575;&#1587;&#1578;&#1581;&#1608;&#1575;&#1584;%20&#1575;&#1604;&#1605;&#1606;&#1575;&#1601;&#1587;.png" TargetMode="External"/><Relationship Id="rId9" Type="http://schemas.openxmlformats.org/officeDocument/2006/relationships/hyperlink" Target="https://www.cma.gov.kw/documents/20622/445000/%D9%85%D8%AD%D9%84+%D8%A7%D9%84%D8%B9%D8%B1%D8%B6.png/0e06620f-a836-43da-a8a0-0da5cac3828e?t=1476103361526"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cma.gov.kw/documents/20622/445000/%D9%85%D8%AD%D9%84+%D8%A7%D9%84%D8%B9%D8%B1%D8%B6.png/0e06620f-a836-43da-a8a0-0da5cac3828e?t=1476103361526" TargetMode="External"/><Relationship Id="rId3" Type="http://schemas.openxmlformats.org/officeDocument/2006/relationships/image" Target="../media/image2.tiff"/><Relationship Id="rId7" Type="http://schemas.openxmlformats.org/officeDocument/2006/relationships/hyperlink" Target="https://www.cma.gov.kw/documents/20622/445000/11-3-3.png/6069235b-1e13-473f-9cf6-6a9d13e4f3ac?t=147610336330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cma.gov.kw/documents/20622/445000/%D9%81%D8%AA%D8%B1%D8%A9+%D8%B9%D8%B1%D8%B6+%D8%A7%D9%84%D8%A7%D8%B3%D8%AA%D8%AD%D9%88%D8%A7%D8%B0+%D8%A7%D9%84%D9%85%D9%86%D8%A7%D9%81%D8%B3.png/d826a85d-39e5-4bb0-8f96-5ca66a93e868?t=1476103361213" TargetMode="External"/><Relationship Id="rId11" Type="http://schemas.openxmlformats.org/officeDocument/2006/relationships/slide" Target="slide22.xml"/><Relationship Id="rId5" Type="http://schemas.openxmlformats.org/officeDocument/2006/relationships/hyperlink" Target="https://www.cma.gov.kw/documents/20622/445000/%D9%85%D8%B3%D8%AA%D9%86%D8%AF+%D8%A7%D9%84%D8%B9%D8%B1%D8%B6+%D8%A7%D9%84%D8%A3%D8%B5%D9%84%D9%8A.png/d28ea2a0-d469-4f92-9a67-d2a3c2243942?t=1476103361901" TargetMode="External"/><Relationship Id="rId10" Type="http://schemas.openxmlformats.org/officeDocument/2006/relationships/hyperlink" Target="https://www.cma.gov.kw/documents/20622/445000/10-3-3.png/66a47851-7dc3-4e22-8687-cca45734a194?t=1476103363026" TargetMode="External"/><Relationship Id="rId4" Type="http://schemas.openxmlformats.org/officeDocument/2006/relationships/image" Target="../media/image3.png"/><Relationship Id="rId9" Type="http://schemas.openxmlformats.org/officeDocument/2006/relationships/hyperlink" Target="https://www.cma.gov.kw/documents/20622/445000/%D9%85%D8%B3%D8%AA%D8%B4%D8%A7%D8%B1+%D8%A7%D9%84%D8%A7%D8%B3%D8%AA%D8%AB%D9%85%D8%A7%D8%B1.png/40a3e36b-8452-46fc-a059-c3b267a2945d?t=1476103361791"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cma.gov.kw/documents/20622/445000/%D9%81%D8%AA%D8%B1%D8%A9+%D8%A7%D9%84%D8%AA%D8%AC%D9%85%D9%8A%D8%B9.png/6cafae7a-5b73-4d35-9354-a7a0a96b3aa7?t=1476103361088" TargetMode="External"/><Relationship Id="rId3" Type="http://schemas.openxmlformats.org/officeDocument/2006/relationships/image" Target="../media/image2.tiff"/><Relationship Id="rId7" Type="http://schemas.openxmlformats.org/officeDocument/2006/relationships/hyperlink" Target="https://www.cma.gov.kw/documents/20622/445000/9-3-3.png/6a6882f6-b51a-4a6a-9541-94dd105112da?t=1476103362885"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hyperlink" Target="https://www.cma.gov.kw/documents/20622/445000/%D9%85%D8%AD%D9%84+%D8%A7%D9%84%D8%B9%D8%B1%D8%B6.png/0e06620f-a836-43da-a8a0-0da5cac3828e?t=1476103361526"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461739"/>
            <a:ext cx="7772400" cy="1470025"/>
          </a:xfrm>
        </p:spPr>
        <p:txBody>
          <a:bodyPr>
            <a:normAutofit/>
          </a:bodyPr>
          <a:lstStyle/>
          <a:p>
            <a:pPr rtl="1"/>
            <a:r>
              <a:rPr lang="ar-KW" sz="3600" b="1" dirty="0" smtClean="0">
                <a:solidFill>
                  <a:srgbClr val="8C8A26"/>
                </a:solidFill>
                <a:cs typeface="mohammad bold art 1" pitchFamily="2" charset="-78"/>
              </a:rPr>
              <a:t>ورشـــــة عمــــل</a:t>
            </a:r>
            <a:r>
              <a:rPr lang="en-US" sz="4800" b="1" dirty="0" smtClean="0">
                <a:solidFill>
                  <a:srgbClr val="8C8A26"/>
                </a:solidFill>
              </a:rPr>
              <a:t/>
            </a:r>
            <a:br>
              <a:rPr lang="en-US" sz="4800" b="1" dirty="0" smtClean="0">
                <a:solidFill>
                  <a:srgbClr val="8C8A26"/>
                </a:solidFill>
              </a:rPr>
            </a:br>
            <a:endParaRPr lang="en-GB" sz="4800" dirty="0"/>
          </a:p>
        </p:txBody>
      </p:sp>
      <p:pic>
        <p:nvPicPr>
          <p:cNvPr id="6" name="Picture 5" descr="Picture 3.png"/>
          <p:cNvPicPr>
            <a:picLocks noChangeAspect="1"/>
          </p:cNvPicPr>
          <p:nvPr/>
        </p:nvPicPr>
        <p:blipFill rotWithShape="1">
          <a:blip r:embed="rId3" cstate="print"/>
          <a:srcRect r="75690"/>
          <a:stretch/>
        </p:blipFill>
        <p:spPr>
          <a:xfrm>
            <a:off x="1" y="0"/>
            <a:ext cx="1763687" cy="6669360"/>
          </a:xfrm>
          <a:prstGeom prst="rect">
            <a:avLst/>
          </a:prstGeom>
          <a:ln w="28575">
            <a:noFill/>
          </a:ln>
        </p:spPr>
      </p:pic>
      <p:sp>
        <p:nvSpPr>
          <p:cNvPr id="3" name="Subtitle 2"/>
          <p:cNvSpPr>
            <a:spLocks noGrp="1"/>
          </p:cNvSpPr>
          <p:nvPr>
            <p:ph type="subTitle" idx="1"/>
          </p:nvPr>
        </p:nvSpPr>
        <p:spPr>
          <a:xfrm>
            <a:off x="1359219" y="1340768"/>
            <a:ext cx="7677277" cy="4896544"/>
          </a:xfrm>
        </p:spPr>
        <p:txBody>
          <a:bodyPr>
            <a:normAutofit fontScale="85000" lnSpcReduction="20000"/>
          </a:bodyPr>
          <a:lstStyle/>
          <a:p>
            <a:pPr rtl="1"/>
            <a:endParaRPr lang="ar-KW" sz="600" b="1" dirty="0" smtClean="0">
              <a:solidFill>
                <a:srgbClr val="1F497D"/>
              </a:solidFill>
              <a:cs typeface="mohammad bold art 1" pitchFamily="2" charset="-78"/>
            </a:endParaRPr>
          </a:p>
          <a:p>
            <a:pPr rtl="1"/>
            <a:r>
              <a:rPr lang="ar-KW" sz="6100" b="1" dirty="0" smtClean="0">
                <a:solidFill>
                  <a:srgbClr val="1F497D"/>
                </a:solidFill>
                <a:cs typeface="mohammad bold art 1" pitchFamily="2" charset="-78"/>
              </a:rPr>
              <a:t>الاستحواذ</a:t>
            </a:r>
            <a:r>
              <a:rPr lang="en-US" sz="6100" b="1" dirty="0" smtClean="0">
                <a:solidFill>
                  <a:srgbClr val="1F497D"/>
                </a:solidFill>
                <a:cs typeface="mohammad bold art 1" pitchFamily="2" charset="-78"/>
              </a:rPr>
              <a:t> </a:t>
            </a:r>
            <a:r>
              <a:rPr lang="ar-KW" sz="6100" b="1" dirty="0" smtClean="0">
                <a:solidFill>
                  <a:srgbClr val="1F497D"/>
                </a:solidFill>
                <a:cs typeface="mohammad bold art 1" pitchFamily="2" charset="-78"/>
              </a:rPr>
              <a:t>المنافس</a:t>
            </a:r>
          </a:p>
          <a:p>
            <a:pPr rtl="1"/>
            <a:endParaRPr lang="ar-KW" sz="2200" b="1" dirty="0" smtClean="0">
              <a:solidFill>
                <a:srgbClr val="1F497D"/>
              </a:solidFill>
              <a:cs typeface="mohammad bold art 1" pitchFamily="2" charset="-78"/>
            </a:endParaRPr>
          </a:p>
          <a:p>
            <a:pPr rtl="1"/>
            <a:endParaRPr lang="ar-KW" sz="2200" b="1" dirty="0" smtClean="0">
              <a:solidFill>
                <a:srgbClr val="1F497D"/>
              </a:solidFill>
              <a:cs typeface="mohammad bold art 1" pitchFamily="2" charset="-78"/>
            </a:endParaRPr>
          </a:p>
          <a:p>
            <a:pPr rtl="1"/>
            <a:endParaRPr lang="ar-KW" sz="17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الكتاب </a:t>
            </a:r>
            <a:r>
              <a:rPr lang="ar-KW" sz="3600" b="1" dirty="0">
                <a:solidFill>
                  <a:srgbClr val="1F497D"/>
                </a:solidFill>
                <a:cs typeface="mohammad bold art 1" pitchFamily="2" charset="-78"/>
              </a:rPr>
              <a:t>التاسع «الاندماج والاستحواذ» </a:t>
            </a:r>
            <a:endParaRPr lang="ar-KW" sz="36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من اللائحة التنفيذية للقانون رقم 7 لسنة 2010 وتعديلاتهما</a:t>
            </a:r>
            <a:endParaRPr lang="ar-KW" sz="3600" b="1" dirty="0">
              <a:solidFill>
                <a:srgbClr val="1F497D"/>
              </a:solidFill>
              <a:cs typeface="mohammad bold art 1" pitchFamily="2" charset="-78"/>
            </a:endParaRPr>
          </a:p>
          <a:p>
            <a:pPr rtl="1"/>
            <a:endParaRPr lang="ar-KW" sz="48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إدارة الاندماج والاستحواذ</a:t>
            </a:r>
          </a:p>
          <a:p>
            <a:pPr rtl="1"/>
            <a:r>
              <a:rPr lang="ar-KW" sz="2800" b="1" dirty="0" smtClean="0">
                <a:solidFill>
                  <a:srgbClr val="1F497D"/>
                </a:solidFill>
                <a:cs typeface="mohammad bold art 1" pitchFamily="2" charset="-78"/>
              </a:rPr>
              <a:t>11/10/2016</a:t>
            </a: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5769"/>
            <a:ext cx="8229600" cy="4700210"/>
          </a:xfrm>
          <a:ln>
            <a:solidFill>
              <a:srgbClr val="D6BA12"/>
            </a:solidFill>
            <a:prstDash val="dashDot"/>
          </a:ln>
        </p:spPr>
        <p:txBody>
          <a:bodyPr>
            <a:noAutofit/>
          </a:bodyPr>
          <a:lstStyle/>
          <a:p>
            <a:pPr marL="0" indent="0" algn="just" rtl="1">
              <a:buNone/>
            </a:pPr>
            <a:endParaRPr lang="ar-KW" sz="1050" dirty="0" smtClean="0">
              <a:solidFill>
                <a:srgbClr val="1F497D"/>
              </a:solidFill>
              <a:latin typeface="Calibri" pitchFamily="34" charset="0"/>
              <a:cs typeface="mohammad bold art 1" pitchFamily="2" charset="-78"/>
            </a:endParaRPr>
          </a:p>
          <a:p>
            <a:pPr marL="0" indent="0" algn="just" rtl="1">
              <a:buNone/>
            </a:pPr>
            <a:r>
              <a:rPr lang="ar-KW" sz="3000" dirty="0" smtClean="0">
                <a:solidFill>
                  <a:srgbClr val="1F497D"/>
                </a:solidFill>
                <a:latin typeface="Calibri" pitchFamily="34" charset="0"/>
                <a:cs typeface="mohammad bold art 1" pitchFamily="2" charset="-78"/>
              </a:rPr>
              <a:t>على </a:t>
            </a:r>
            <a:r>
              <a:rPr lang="ar-KW" sz="3000" dirty="0" smtClean="0">
                <a:solidFill>
                  <a:srgbClr val="1F497D"/>
                </a:solidFill>
                <a:latin typeface="Calibri" pitchFamily="34" charset="0"/>
                <a:cs typeface="mohammad bold art 1" pitchFamily="2" charset="-78"/>
                <a:hlinkClick r:id="rId3"/>
              </a:rPr>
              <a:t>مقدم عرض الاستحواذ المنافس</a:t>
            </a:r>
            <a:r>
              <a:rPr lang="ar-KW" sz="3000" dirty="0" smtClean="0">
                <a:solidFill>
                  <a:srgbClr val="1F497D"/>
                </a:solidFill>
                <a:latin typeface="Calibri" pitchFamily="34" charset="0"/>
                <a:cs typeface="mohammad bold art 1" pitchFamily="2" charset="-78"/>
              </a:rPr>
              <a:t> الأخذ بعين الاعتبار أحكام المادة (3-9-2) </a:t>
            </a:r>
            <a:r>
              <a:rPr lang="ar-KW" sz="3000" dirty="0">
                <a:solidFill>
                  <a:srgbClr val="1F497D"/>
                </a:solidFill>
                <a:latin typeface="Calibri" pitchFamily="34" charset="0"/>
                <a:cs typeface="mohammad bold art 1" pitchFamily="2" charset="-78"/>
              </a:rPr>
              <a:t>من الفصل الثالث للكتاب </a:t>
            </a:r>
            <a:r>
              <a:rPr lang="ar-KW" sz="3000" dirty="0" smtClean="0">
                <a:solidFill>
                  <a:srgbClr val="1F497D"/>
                </a:solidFill>
                <a:latin typeface="Calibri" pitchFamily="34" charset="0"/>
                <a:cs typeface="mohammad bold art 1" pitchFamily="2" charset="-78"/>
              </a:rPr>
              <a:t>التاسع (الاندماج والاستحواذ) والتي تنص على ما يلي:</a:t>
            </a:r>
          </a:p>
          <a:p>
            <a:pPr marL="0" indent="0" algn="justLow" rtl="1">
              <a:buNone/>
            </a:pPr>
            <a:endParaRPr lang="ar-KW" sz="3000" dirty="0" smtClean="0">
              <a:solidFill>
                <a:srgbClr val="1F497D"/>
              </a:solidFill>
              <a:latin typeface="Calibri" pitchFamily="34" charset="0"/>
              <a:cs typeface="mohammad bold art 1" pitchFamily="2" charset="-78"/>
            </a:endParaRPr>
          </a:p>
          <a:p>
            <a:pPr marL="0" indent="0" algn="justLow" rtl="1">
              <a:buNone/>
            </a:pPr>
            <a:r>
              <a:rPr lang="ar-KW" sz="3000" dirty="0" smtClean="0">
                <a:solidFill>
                  <a:srgbClr val="1F497D"/>
                </a:solidFill>
                <a:latin typeface="Calibri" pitchFamily="34" charset="0"/>
                <a:cs typeface="mohammad bold art 1" pitchFamily="2" charset="-78"/>
              </a:rPr>
              <a:t>"</a:t>
            </a:r>
            <a:r>
              <a:rPr lang="ar-KW" sz="3000" dirty="0">
                <a:solidFill>
                  <a:srgbClr val="1F497D"/>
                </a:solidFill>
                <a:latin typeface="Calibri" pitchFamily="34" charset="0"/>
                <a:cs typeface="mohammad bold art 1" pitchFamily="2" charset="-78"/>
              </a:rPr>
              <a:t>يجوز تقديم </a:t>
            </a:r>
            <a:r>
              <a:rPr lang="ar-KW" sz="3000" dirty="0">
                <a:solidFill>
                  <a:srgbClr val="1F497D"/>
                </a:solidFill>
                <a:latin typeface="Calibri" pitchFamily="34" charset="0"/>
                <a:cs typeface="mohammad bold art 1" pitchFamily="2" charset="-78"/>
                <a:hlinkClick r:id="rId4"/>
              </a:rPr>
              <a:t>عرض الاستحواذ المنافس </a:t>
            </a:r>
            <a:r>
              <a:rPr lang="ar-KW" sz="3000" dirty="0">
                <a:solidFill>
                  <a:srgbClr val="1F497D"/>
                </a:solidFill>
                <a:latin typeface="Calibri" pitchFamily="34" charset="0"/>
                <a:cs typeface="mohammad bold art 1" pitchFamily="2" charset="-78"/>
              </a:rPr>
              <a:t>في حال تضمنه </a:t>
            </a:r>
            <a:r>
              <a:rPr lang="ar-KW" sz="3000" u="sng" dirty="0">
                <a:solidFill>
                  <a:srgbClr val="1F497D"/>
                </a:solidFill>
                <a:latin typeface="Calibri" pitchFamily="34" charset="0"/>
                <a:cs typeface="mohammad bold art 1" pitchFamily="2" charset="-78"/>
              </a:rPr>
              <a:t>لإضافة جوهرية أو </a:t>
            </a:r>
            <a:r>
              <a:rPr lang="ar-KW" sz="3000" u="sng" dirty="0" smtClean="0">
                <a:solidFill>
                  <a:srgbClr val="1F497D"/>
                </a:solidFill>
                <a:latin typeface="Calibri" pitchFamily="34" charset="0"/>
                <a:cs typeface="mohammad bold art 1" pitchFamily="2" charset="-78"/>
              </a:rPr>
              <a:t>تعديل أساسي في شروط </a:t>
            </a:r>
            <a:r>
              <a:rPr lang="ar-KW" sz="3000" u="sng" dirty="0" smtClean="0">
                <a:solidFill>
                  <a:srgbClr val="1F497D"/>
                </a:solidFill>
                <a:latin typeface="Calibri" pitchFamily="34" charset="0"/>
                <a:cs typeface="mohammad bold art 1" pitchFamily="2" charset="-78"/>
                <a:hlinkClick r:id="rId5"/>
              </a:rPr>
              <a:t>عرض الاستحواذ الأصلي</a:t>
            </a:r>
            <a:r>
              <a:rPr lang="ar-KW" sz="3000" dirty="0">
                <a:solidFill>
                  <a:srgbClr val="1F497D"/>
                </a:solidFill>
                <a:latin typeface="Calibri" pitchFamily="34" charset="0"/>
                <a:cs typeface="mohammad bold art 1" pitchFamily="2" charset="-78"/>
              </a:rPr>
              <a:t>، وأن </a:t>
            </a:r>
            <a:r>
              <a:rPr lang="ar-KW" sz="3000" dirty="0" smtClean="0">
                <a:solidFill>
                  <a:srgbClr val="1F497D"/>
                </a:solidFill>
                <a:latin typeface="Calibri" pitchFamily="34" charset="0"/>
                <a:cs typeface="mohammad bold art 1" pitchFamily="2" charset="-78"/>
              </a:rPr>
              <a:t>يُبين </a:t>
            </a:r>
            <a:r>
              <a:rPr lang="ar-KW" sz="3000" dirty="0">
                <a:solidFill>
                  <a:srgbClr val="1F497D"/>
                </a:solidFill>
                <a:latin typeface="Calibri" pitchFamily="34" charset="0"/>
                <a:cs typeface="mohammad bold art 1" pitchFamily="2" charset="-78"/>
                <a:hlinkClick r:id="rId3"/>
              </a:rPr>
              <a:t>مقدم عرض الاستحواذ المنافس</a:t>
            </a:r>
            <a:r>
              <a:rPr lang="ar-KW" sz="3000" dirty="0" smtClean="0">
                <a:solidFill>
                  <a:srgbClr val="1F497D"/>
                </a:solidFill>
                <a:latin typeface="Calibri" pitchFamily="34" charset="0"/>
                <a:cs typeface="mohammad bold art 1" pitchFamily="2" charset="-78"/>
              </a:rPr>
              <a:t> </a:t>
            </a:r>
            <a:r>
              <a:rPr lang="ar-KW" sz="3000" dirty="0">
                <a:solidFill>
                  <a:srgbClr val="1F497D"/>
                </a:solidFill>
                <a:latin typeface="Calibri" pitchFamily="34" charset="0"/>
                <a:cs typeface="mohammad bold art 1" pitchFamily="2" charset="-78"/>
              </a:rPr>
              <a:t>أغراضه من تقديم العرض</a:t>
            </a:r>
            <a:r>
              <a:rPr lang="ar-KW" sz="3000" dirty="0" smtClean="0">
                <a:solidFill>
                  <a:srgbClr val="1F497D"/>
                </a:solidFill>
                <a:latin typeface="Calibri" pitchFamily="34" charset="0"/>
                <a:cs typeface="mohammad bold art 1" pitchFamily="2" charset="-78"/>
              </a:rPr>
              <a:t>."</a:t>
            </a:r>
            <a:endParaRPr lang="ar-KW" sz="3000" dirty="0">
              <a:solidFill>
                <a:srgbClr val="1F497D"/>
              </a:solidFill>
              <a:latin typeface="Calibri" pitchFamily="34" charset="0"/>
              <a:cs typeface="mohammad bold art 1" pitchFamily="2" charset="-78"/>
            </a:endParaRPr>
          </a:p>
          <a:p>
            <a:pPr marL="0" indent="0" algn="r" rtl="1">
              <a:buNone/>
            </a:pPr>
            <a:endParaRPr lang="ar-KW" sz="3000" dirty="0">
              <a:solidFill>
                <a:srgbClr val="1F497D"/>
              </a:solidFill>
              <a:latin typeface="Calibri" pitchFamily="34" charset="0"/>
              <a:cs typeface="mohammad bold art 1" pitchFamily="2" charset="-78"/>
            </a:endParaRPr>
          </a:p>
        </p:txBody>
      </p:sp>
      <p:sp>
        <p:nvSpPr>
          <p:cNvPr id="2" name="Title 1"/>
          <p:cNvSpPr>
            <a:spLocks noGrp="1"/>
          </p:cNvSpPr>
          <p:nvPr>
            <p:ph type="title"/>
          </p:nvPr>
        </p:nvSpPr>
        <p:spPr>
          <a:xfrm>
            <a:off x="2657475" y="125760"/>
            <a:ext cx="5876925" cy="1143000"/>
          </a:xfrm>
        </p:spPr>
        <p:txBody>
          <a:bodyPr>
            <a:normAutofit/>
          </a:bodyPr>
          <a:lstStyle/>
          <a:p>
            <a:pPr algn="r" rtl="1"/>
            <a:r>
              <a:rPr lang="ar-KW" sz="3200" b="1" dirty="0" smtClean="0">
                <a:solidFill>
                  <a:schemeClr val="tx2"/>
                </a:solidFill>
                <a:cs typeface="mohammad bold art 1" pitchFamily="2" charset="-78"/>
              </a:rPr>
              <a:t>الإضافة الجوهرية  أو التعديل الأساسي</a:t>
            </a:r>
            <a:endParaRPr lang="en-US" sz="3200" dirty="0">
              <a:solidFill>
                <a:schemeClr val="tx2"/>
              </a:solidFill>
            </a:endParaRP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6217037"/>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10</a:t>
            </a:fld>
            <a:endParaRPr lang="en-GB" dirty="0">
              <a:solidFill>
                <a:prstClr val="black">
                  <a:tint val="75000"/>
                </a:prstClr>
              </a:solidFill>
            </a:endParaRPr>
          </a:p>
        </p:txBody>
      </p:sp>
    </p:spTree>
    <p:extLst>
      <p:ext uri="{BB962C8B-B14F-4D97-AF65-F5344CB8AC3E}">
        <p14:creationId xmlns:p14="http://schemas.microsoft.com/office/powerpoint/2010/main" val="1983621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775" y="96044"/>
            <a:ext cx="5876925" cy="1143000"/>
          </a:xfrm>
        </p:spPr>
        <p:txBody>
          <a:bodyPr>
            <a:noAutofit/>
          </a:bodyPr>
          <a:lstStyle/>
          <a:p>
            <a:pPr algn="r" rtl="1"/>
            <a:r>
              <a:rPr lang="ar-KW" sz="3000" b="1" dirty="0" smtClean="0">
                <a:solidFill>
                  <a:schemeClr val="tx2"/>
                </a:solidFill>
                <a:cs typeface="mohammad bold art 1" pitchFamily="2" charset="-78"/>
              </a:rPr>
              <a:t>التقدم بعرض استحواذ منافس </a:t>
            </a:r>
            <a:br>
              <a:rPr lang="ar-KW" sz="3000" b="1" dirty="0" smtClean="0">
                <a:solidFill>
                  <a:schemeClr val="tx2"/>
                </a:solidFill>
                <a:cs typeface="mohammad bold art 1" pitchFamily="2" charset="-78"/>
              </a:rPr>
            </a:br>
            <a:r>
              <a:rPr lang="ar-KW" sz="3000" b="1" dirty="0" smtClean="0">
                <a:solidFill>
                  <a:schemeClr val="tx2"/>
                </a:solidFill>
                <a:cs typeface="mohammad bold art 1" pitchFamily="2" charset="-78"/>
              </a:rPr>
              <a:t>طبقاً لأحكام المادة (3-9-3)</a:t>
            </a:r>
            <a:endParaRPr lang="en-US" sz="30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210344"/>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6260470"/>
            <a:ext cx="8109148" cy="69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162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11</a:t>
            </a:fld>
            <a:endParaRPr lang="en-GB" dirty="0"/>
          </a:p>
        </p:txBody>
      </p:sp>
      <p:sp>
        <p:nvSpPr>
          <p:cNvPr id="5" name="Content Placeholder 4"/>
          <p:cNvSpPr>
            <a:spLocks noGrp="1"/>
          </p:cNvSpPr>
          <p:nvPr>
            <p:ph idx="1"/>
          </p:nvPr>
        </p:nvSpPr>
        <p:spPr>
          <a:xfrm>
            <a:off x="594833" y="1250015"/>
            <a:ext cx="8109148" cy="4880627"/>
          </a:xfrm>
          <a:ln>
            <a:solidFill>
              <a:srgbClr val="D6BA12"/>
            </a:solidFill>
            <a:prstDash val="dashDot"/>
          </a:ln>
        </p:spPr>
        <p:txBody>
          <a:bodyPr>
            <a:normAutofit/>
          </a:bodyPr>
          <a:lstStyle/>
          <a:p>
            <a:pPr marL="0" indent="0" algn="justLow" rtl="1">
              <a:buNone/>
            </a:pPr>
            <a:r>
              <a:rPr lang="ar-KW" sz="2150" dirty="0" smtClean="0">
                <a:solidFill>
                  <a:srgbClr val="1F497D"/>
                </a:solidFill>
                <a:latin typeface="Calibri" pitchFamily="34" charset="0"/>
                <a:cs typeface="mohammad bold art 1" pitchFamily="2" charset="-78"/>
              </a:rPr>
              <a:t>"يجوز</a:t>
            </a:r>
            <a:r>
              <a:rPr lang="ar-KW" sz="2150" dirty="0">
                <a:solidFill>
                  <a:srgbClr val="1F497D"/>
                </a:solidFill>
                <a:latin typeface="Calibri" pitchFamily="34" charset="0"/>
                <a:cs typeface="mohammad bold art 1" pitchFamily="2" charset="-78"/>
              </a:rPr>
              <a:t> ل</a:t>
            </a:r>
            <a:r>
              <a:rPr lang="ar-KW" sz="2150" dirty="0">
                <a:solidFill>
                  <a:srgbClr val="1F497D"/>
                </a:solidFill>
                <a:latin typeface="Calibri" pitchFamily="34" charset="0"/>
                <a:cs typeface="mohammad bold art 1" pitchFamily="2" charset="-78"/>
                <a:hlinkClick r:id="rId5"/>
              </a:rPr>
              <a:t>مقدم </a:t>
            </a:r>
            <a:r>
              <a:rPr lang="ar-KW" sz="2400" dirty="0">
                <a:solidFill>
                  <a:srgbClr val="1F497D"/>
                </a:solidFill>
                <a:latin typeface="Calibri" pitchFamily="34" charset="0"/>
                <a:cs typeface="mohammad bold art 1" pitchFamily="2" charset="-78"/>
                <a:hlinkClick r:id="rId5"/>
              </a:rPr>
              <a:t>عرض الاستحواذ المنافس </a:t>
            </a:r>
            <a:r>
              <a:rPr lang="ar-KW" sz="2150" dirty="0" smtClean="0">
                <a:solidFill>
                  <a:srgbClr val="1F497D"/>
                </a:solidFill>
                <a:latin typeface="Calibri" pitchFamily="34" charset="0"/>
                <a:cs typeface="mohammad bold art 1" pitchFamily="2" charset="-78"/>
              </a:rPr>
              <a:t>التقدم </a:t>
            </a:r>
            <a:r>
              <a:rPr lang="ar-KW" sz="2150" dirty="0">
                <a:solidFill>
                  <a:srgbClr val="1F497D"/>
                </a:solidFill>
                <a:latin typeface="Calibri" pitchFamily="34" charset="0"/>
                <a:cs typeface="mohammad bold art 1" pitchFamily="2" charset="-78"/>
              </a:rPr>
              <a:t>بعرضه بعد نشر </a:t>
            </a:r>
            <a:r>
              <a:rPr lang="ar-KW" sz="2150" dirty="0">
                <a:solidFill>
                  <a:srgbClr val="1F497D"/>
                </a:solidFill>
                <a:latin typeface="Calibri" pitchFamily="34" charset="0"/>
                <a:cs typeface="mohammad bold art 1" pitchFamily="2" charset="-78"/>
                <a:hlinkClick r:id="rId6"/>
              </a:rPr>
              <a:t>مستند العرض </a:t>
            </a:r>
            <a:r>
              <a:rPr lang="ar-KW" sz="2150" dirty="0" smtClean="0">
                <a:solidFill>
                  <a:srgbClr val="1F497D"/>
                </a:solidFill>
                <a:latin typeface="Calibri" pitchFamily="34" charset="0"/>
                <a:cs typeface="mohammad bold art 1" pitchFamily="2" charset="-78"/>
                <a:hlinkClick r:id="rId6"/>
              </a:rPr>
              <a:t>الأصلي </a:t>
            </a:r>
            <a:r>
              <a:rPr lang="ar-KW" sz="2150" dirty="0" smtClean="0">
                <a:solidFill>
                  <a:srgbClr val="1F497D"/>
                </a:solidFill>
                <a:latin typeface="Calibri" pitchFamily="34" charset="0"/>
                <a:cs typeface="mohammad bold art 1" pitchFamily="2" charset="-78"/>
              </a:rPr>
              <a:t>وقبل </a:t>
            </a:r>
            <a:r>
              <a:rPr lang="ar-KW" sz="2150" dirty="0">
                <a:solidFill>
                  <a:srgbClr val="1F497D"/>
                </a:solidFill>
                <a:latin typeface="Calibri" pitchFamily="34" charset="0"/>
                <a:cs typeface="mohammad bold art 1" pitchFamily="2" charset="-78"/>
              </a:rPr>
              <a:t>خمسة أيام عمل من انتهاء </a:t>
            </a:r>
            <a:r>
              <a:rPr lang="ar-KW" sz="2150" dirty="0">
                <a:solidFill>
                  <a:srgbClr val="1F497D"/>
                </a:solidFill>
                <a:latin typeface="Calibri" pitchFamily="34" charset="0"/>
                <a:cs typeface="mohammad bold art 1" pitchFamily="2" charset="-78"/>
                <a:hlinkClick r:id="rId7"/>
              </a:rPr>
              <a:t>فترة التجميع </a:t>
            </a:r>
            <a:r>
              <a:rPr lang="ar-KW" sz="2150" dirty="0">
                <a:solidFill>
                  <a:srgbClr val="1F497D"/>
                </a:solidFill>
                <a:latin typeface="Calibri" pitchFamily="34" charset="0"/>
                <a:cs typeface="mohammad bold art 1" pitchFamily="2" charset="-78"/>
              </a:rPr>
              <a:t>ل</a:t>
            </a:r>
            <a:r>
              <a:rPr lang="ar-KW" sz="2150" dirty="0">
                <a:solidFill>
                  <a:srgbClr val="1F497D"/>
                </a:solidFill>
                <a:latin typeface="Calibri" pitchFamily="34" charset="0"/>
                <a:cs typeface="mohammad bold art 1" pitchFamily="2" charset="-78"/>
                <a:hlinkClick r:id="rId8"/>
              </a:rPr>
              <a:t>عرض الاستحواذ الأصلي</a:t>
            </a:r>
            <a:r>
              <a:rPr lang="ar-KW" sz="2150" dirty="0">
                <a:solidFill>
                  <a:srgbClr val="1F497D"/>
                </a:solidFill>
                <a:latin typeface="Calibri" pitchFamily="34" charset="0"/>
                <a:cs typeface="mohammad bold art 1" pitchFamily="2" charset="-78"/>
              </a:rPr>
              <a:t>، </a:t>
            </a:r>
            <a:r>
              <a:rPr lang="ar-KW" sz="2150" dirty="0" smtClean="0">
                <a:solidFill>
                  <a:srgbClr val="1F497D"/>
                </a:solidFill>
                <a:latin typeface="Calibri" pitchFamily="34" charset="0"/>
                <a:cs typeface="mohammad bold art 1" pitchFamily="2" charset="-78"/>
              </a:rPr>
              <a:t>ويترتب على </a:t>
            </a:r>
            <a:r>
              <a:rPr lang="ar-KW" sz="2150" dirty="0">
                <a:solidFill>
                  <a:srgbClr val="1F497D"/>
                </a:solidFill>
                <a:latin typeface="Calibri" pitchFamily="34" charset="0"/>
                <a:cs typeface="mohammad bold art 1" pitchFamily="2" charset="-78"/>
              </a:rPr>
              <a:t>تقديم </a:t>
            </a:r>
            <a:r>
              <a:rPr lang="ar-KW" sz="2150" dirty="0">
                <a:solidFill>
                  <a:srgbClr val="1F497D"/>
                </a:solidFill>
                <a:latin typeface="Calibri" pitchFamily="34" charset="0"/>
                <a:cs typeface="mohammad bold art 1" pitchFamily="2" charset="-78"/>
                <a:hlinkClick r:id="rId9"/>
              </a:rPr>
              <a:t>مستند</a:t>
            </a:r>
            <a:r>
              <a:rPr lang="ar-KW" sz="2150" dirty="0">
                <a:solidFill>
                  <a:srgbClr val="1F497D"/>
                </a:solidFill>
                <a:latin typeface="Calibri" pitchFamily="34" charset="0"/>
                <a:cs typeface="mohammad bold art 1" pitchFamily="2" charset="-78"/>
              </a:rPr>
              <a:t> </a:t>
            </a:r>
            <a:r>
              <a:rPr lang="ar-KW" sz="2150" dirty="0">
                <a:solidFill>
                  <a:srgbClr val="1F497D"/>
                </a:solidFill>
                <a:latin typeface="Calibri" pitchFamily="34" charset="0"/>
                <a:cs typeface="mohammad bold art 1" pitchFamily="2" charset="-78"/>
                <a:hlinkClick r:id="rId10"/>
              </a:rPr>
              <a:t>عرض الاستحواذ المنافس </a:t>
            </a:r>
            <a:r>
              <a:rPr lang="ar-KW" sz="2150" dirty="0">
                <a:solidFill>
                  <a:srgbClr val="1F497D"/>
                </a:solidFill>
                <a:latin typeface="Calibri" pitchFamily="34" charset="0"/>
                <a:cs typeface="mohammad bold art 1" pitchFamily="2" charset="-78"/>
              </a:rPr>
              <a:t>وقف إجراءات </a:t>
            </a:r>
            <a:r>
              <a:rPr lang="ar-KW" sz="2150" dirty="0">
                <a:solidFill>
                  <a:srgbClr val="1F497D"/>
                </a:solidFill>
                <a:latin typeface="Calibri" pitchFamily="34" charset="0"/>
                <a:cs typeface="mohammad bold art 1" pitchFamily="2" charset="-78"/>
                <a:hlinkClick r:id="rId8"/>
              </a:rPr>
              <a:t>عرض الاستحواذ </a:t>
            </a:r>
            <a:r>
              <a:rPr lang="ar-KW" sz="2150" dirty="0" smtClean="0">
                <a:solidFill>
                  <a:srgbClr val="1F497D"/>
                </a:solidFill>
                <a:latin typeface="Calibri" pitchFamily="34" charset="0"/>
                <a:cs typeface="mohammad bold art 1" pitchFamily="2" charset="-78"/>
                <a:hlinkClick r:id="rId8"/>
              </a:rPr>
              <a:t>الأصلي </a:t>
            </a:r>
            <a:r>
              <a:rPr lang="ar-KW" sz="2150" dirty="0" smtClean="0">
                <a:solidFill>
                  <a:srgbClr val="1F497D"/>
                </a:solidFill>
                <a:latin typeface="Calibri" pitchFamily="34" charset="0"/>
                <a:cs typeface="mohammad bold art 1" pitchFamily="2" charset="-78"/>
              </a:rPr>
              <a:t>لمدة </a:t>
            </a:r>
            <a:r>
              <a:rPr lang="ar-KW" sz="2150" dirty="0">
                <a:solidFill>
                  <a:srgbClr val="1F497D"/>
                </a:solidFill>
                <a:latin typeface="Calibri" pitchFamily="34" charset="0"/>
                <a:cs typeface="mohammad bold art 1" pitchFamily="2" charset="-78"/>
              </a:rPr>
              <a:t>عشرة أيام عمل، تبت الهيئة خلالها في </a:t>
            </a:r>
            <a:r>
              <a:rPr lang="ar-KW" sz="2150" dirty="0">
                <a:solidFill>
                  <a:srgbClr val="1F497D"/>
                </a:solidFill>
                <a:latin typeface="Calibri" pitchFamily="34" charset="0"/>
                <a:cs typeface="mohammad bold art 1" pitchFamily="2" charset="-78"/>
                <a:hlinkClick r:id="rId10"/>
              </a:rPr>
              <a:t>عرض الاستحواذ المنافس</a:t>
            </a:r>
            <a:r>
              <a:rPr lang="ar-KW" sz="2150" dirty="0">
                <a:solidFill>
                  <a:srgbClr val="1F497D"/>
                </a:solidFill>
                <a:latin typeface="Calibri" pitchFamily="34" charset="0"/>
                <a:cs typeface="mohammad bold art 1" pitchFamily="2" charset="-78"/>
              </a:rPr>
              <a:t>، وفي </a:t>
            </a:r>
            <a:r>
              <a:rPr lang="ar-KW" sz="2150" dirty="0" smtClean="0">
                <a:solidFill>
                  <a:srgbClr val="1F497D"/>
                </a:solidFill>
                <a:latin typeface="Calibri" pitchFamily="34" charset="0"/>
                <a:cs typeface="mohammad bold art 1" pitchFamily="2" charset="-78"/>
              </a:rPr>
              <a:t>حالة قبول </a:t>
            </a:r>
            <a:r>
              <a:rPr lang="ar-KW" sz="2150" dirty="0">
                <a:solidFill>
                  <a:srgbClr val="1F497D"/>
                </a:solidFill>
                <a:latin typeface="Calibri" pitchFamily="34" charset="0"/>
                <a:cs typeface="mohammad bold art 1" pitchFamily="2" charset="-78"/>
              </a:rPr>
              <a:t>الهيئة </a:t>
            </a:r>
            <a:r>
              <a:rPr lang="ar-KW" sz="2150" dirty="0">
                <a:solidFill>
                  <a:srgbClr val="1F497D"/>
                </a:solidFill>
                <a:latin typeface="Calibri" pitchFamily="34" charset="0"/>
                <a:cs typeface="mohammad bold art 1" pitchFamily="2" charset="-78"/>
                <a:hlinkClick r:id="rId9"/>
              </a:rPr>
              <a:t>لمستند</a:t>
            </a:r>
            <a:r>
              <a:rPr lang="ar-KW" sz="2150" dirty="0">
                <a:solidFill>
                  <a:srgbClr val="1F497D"/>
                </a:solidFill>
                <a:latin typeface="Calibri" pitchFamily="34" charset="0"/>
                <a:cs typeface="mohammad bold art 1" pitchFamily="2" charset="-78"/>
              </a:rPr>
              <a:t> </a:t>
            </a:r>
            <a:r>
              <a:rPr lang="ar-KW" sz="2150" dirty="0">
                <a:solidFill>
                  <a:srgbClr val="1F497D"/>
                </a:solidFill>
                <a:latin typeface="Calibri" pitchFamily="34" charset="0"/>
                <a:cs typeface="mohammad bold art 1" pitchFamily="2" charset="-78"/>
                <a:hlinkClick r:id="rId10"/>
              </a:rPr>
              <a:t>عرض الاستحواذ المنافس </a:t>
            </a:r>
            <a:r>
              <a:rPr lang="ar-KW" sz="2150" dirty="0">
                <a:solidFill>
                  <a:srgbClr val="1F497D"/>
                </a:solidFill>
                <a:latin typeface="Calibri" pitchFamily="34" charset="0"/>
                <a:cs typeface="mohammad bold art 1" pitchFamily="2" charset="-78"/>
              </a:rPr>
              <a:t>يستمر وقف إجراءات </a:t>
            </a:r>
            <a:r>
              <a:rPr lang="ar-KW" sz="2150" dirty="0">
                <a:solidFill>
                  <a:srgbClr val="1F497D"/>
                </a:solidFill>
                <a:latin typeface="Calibri" pitchFamily="34" charset="0"/>
                <a:cs typeface="mohammad bold art 1" pitchFamily="2" charset="-78"/>
                <a:hlinkClick r:id="rId8"/>
              </a:rPr>
              <a:t>عرض </a:t>
            </a:r>
            <a:r>
              <a:rPr lang="ar-KW" sz="2150" dirty="0" smtClean="0">
                <a:solidFill>
                  <a:srgbClr val="1F497D"/>
                </a:solidFill>
                <a:latin typeface="Calibri" pitchFamily="34" charset="0"/>
                <a:cs typeface="mohammad bold art 1" pitchFamily="2" charset="-78"/>
                <a:hlinkClick r:id="rId8"/>
              </a:rPr>
              <a:t>الاستحواذ الأصلي </a:t>
            </a:r>
            <a:r>
              <a:rPr lang="ar-KW" sz="2150" dirty="0">
                <a:solidFill>
                  <a:srgbClr val="1F497D"/>
                </a:solidFill>
                <a:latin typeface="Calibri" pitchFamily="34" charset="0"/>
                <a:cs typeface="mohammad bold art 1" pitchFamily="2" charset="-78"/>
              </a:rPr>
              <a:t>لحين إصدار الجمعية العامة العادية للشركة </a:t>
            </a:r>
            <a:r>
              <a:rPr lang="ar-KW" sz="2150" dirty="0">
                <a:solidFill>
                  <a:srgbClr val="1F497D"/>
                </a:solidFill>
                <a:latin typeface="Calibri" pitchFamily="34" charset="0"/>
                <a:cs typeface="mohammad bold art 1" pitchFamily="2" charset="-78"/>
                <a:hlinkClick r:id="rId11"/>
              </a:rPr>
              <a:t>محل العرض </a:t>
            </a:r>
            <a:r>
              <a:rPr lang="ar-KW" sz="2150" dirty="0">
                <a:solidFill>
                  <a:srgbClr val="1F497D"/>
                </a:solidFill>
                <a:latin typeface="Calibri" pitchFamily="34" charset="0"/>
                <a:cs typeface="mohammad bold art 1" pitchFamily="2" charset="-78"/>
              </a:rPr>
              <a:t>قرارها </a:t>
            </a:r>
            <a:r>
              <a:rPr lang="ar-KW" sz="2150" dirty="0" smtClean="0">
                <a:solidFill>
                  <a:srgbClr val="1F497D"/>
                </a:solidFill>
                <a:latin typeface="Calibri" pitchFamily="34" charset="0"/>
                <a:cs typeface="mohammad bold art 1" pitchFamily="2" charset="-78"/>
              </a:rPr>
              <a:t>باختيار أحد </a:t>
            </a:r>
            <a:r>
              <a:rPr lang="ar-KW" sz="2150" dirty="0">
                <a:solidFill>
                  <a:srgbClr val="1F497D"/>
                </a:solidFill>
                <a:latin typeface="Calibri" pitchFamily="34" charset="0"/>
                <a:cs typeface="mohammad bold art 1" pitchFamily="2" charset="-78"/>
              </a:rPr>
              <a:t>العروض، وذلك مع مراعاة المدد المنصوص عليها في المادة </a:t>
            </a:r>
            <a:r>
              <a:rPr lang="ar-KW" sz="2150" dirty="0" smtClean="0">
                <a:solidFill>
                  <a:srgbClr val="1F497D"/>
                </a:solidFill>
                <a:latin typeface="Calibri" pitchFamily="34" charset="0"/>
                <a:cs typeface="mohammad bold art 1" pitchFamily="2" charset="-78"/>
                <a:hlinkClick r:id="rId12"/>
              </a:rPr>
              <a:t>(3- </a:t>
            </a:r>
            <a:r>
              <a:rPr lang="ar-KW" sz="2150" dirty="0">
                <a:solidFill>
                  <a:srgbClr val="1F497D"/>
                </a:solidFill>
                <a:latin typeface="Calibri" pitchFamily="34" charset="0"/>
                <a:cs typeface="mohammad bold art 1" pitchFamily="2" charset="-78"/>
                <a:hlinkClick r:id="rId12"/>
              </a:rPr>
              <a:t>9- </a:t>
            </a:r>
            <a:r>
              <a:rPr lang="ar-KW" sz="2150" dirty="0" smtClean="0">
                <a:solidFill>
                  <a:srgbClr val="1F497D"/>
                </a:solidFill>
                <a:latin typeface="Calibri" pitchFamily="34" charset="0"/>
                <a:cs typeface="mohammad bold art 1" pitchFamily="2" charset="-78"/>
                <a:hlinkClick r:id="rId12"/>
              </a:rPr>
              <a:t>10)</a:t>
            </a:r>
            <a:r>
              <a:rPr lang="ar-KW" sz="2150" dirty="0" smtClean="0">
                <a:solidFill>
                  <a:srgbClr val="1F497D"/>
                </a:solidFill>
                <a:latin typeface="Calibri" pitchFamily="34" charset="0"/>
                <a:cs typeface="mohammad bold art 1" pitchFamily="2" charset="-78"/>
              </a:rPr>
              <a:t> </a:t>
            </a:r>
            <a:r>
              <a:rPr lang="ar-KW" sz="2150" dirty="0">
                <a:solidFill>
                  <a:srgbClr val="1F497D"/>
                </a:solidFill>
                <a:latin typeface="Calibri" pitchFamily="34" charset="0"/>
                <a:cs typeface="mohammad bold art 1" pitchFamily="2" charset="-78"/>
              </a:rPr>
              <a:t>من </a:t>
            </a:r>
            <a:r>
              <a:rPr lang="ar-KW" sz="2150" dirty="0" smtClean="0">
                <a:solidFill>
                  <a:srgbClr val="1F497D"/>
                </a:solidFill>
                <a:latin typeface="Calibri" pitchFamily="34" charset="0"/>
                <a:cs typeface="mohammad bold art 1" pitchFamily="2" charset="-78"/>
              </a:rPr>
              <a:t>هذا الكتاب</a:t>
            </a:r>
            <a:r>
              <a:rPr lang="ar-KW" sz="2150" dirty="0">
                <a:solidFill>
                  <a:srgbClr val="1F497D"/>
                </a:solidFill>
                <a:latin typeface="Calibri" pitchFamily="34" charset="0"/>
                <a:cs typeface="mohammad bold art 1" pitchFamily="2" charset="-78"/>
              </a:rPr>
              <a:t>. ويتوجب - في هذه الحالة - على </a:t>
            </a:r>
            <a:r>
              <a:rPr lang="ar-KW" sz="2150" dirty="0">
                <a:solidFill>
                  <a:srgbClr val="1F497D"/>
                </a:solidFill>
                <a:latin typeface="Calibri" pitchFamily="34" charset="0"/>
                <a:cs typeface="mohammad bold art 1" pitchFamily="2" charset="-78"/>
                <a:hlinkClick r:id="rId13"/>
              </a:rPr>
              <a:t>مدير عملية عرض الاستحواذ </a:t>
            </a:r>
            <a:r>
              <a:rPr lang="ar-KW" sz="2150" dirty="0" smtClean="0">
                <a:solidFill>
                  <a:srgbClr val="1F497D"/>
                </a:solidFill>
                <a:latin typeface="Calibri" pitchFamily="34" charset="0"/>
                <a:cs typeface="mohammad bold art 1" pitchFamily="2" charset="-78"/>
              </a:rPr>
              <a:t>الأصلي الإفراج </a:t>
            </a:r>
            <a:r>
              <a:rPr lang="ar-KW" sz="2150" dirty="0">
                <a:solidFill>
                  <a:srgbClr val="1F497D"/>
                </a:solidFill>
                <a:latin typeface="Calibri" pitchFamily="34" charset="0"/>
                <a:cs typeface="mohammad bold art 1" pitchFamily="2" charset="-78"/>
              </a:rPr>
              <a:t>عن الأسهم التي تم تجميعها قبل وقف إجراءات عرض </a:t>
            </a:r>
            <a:r>
              <a:rPr lang="ar-KW" sz="2150" dirty="0" smtClean="0">
                <a:solidFill>
                  <a:srgbClr val="1F497D"/>
                </a:solidFill>
                <a:latin typeface="Calibri" pitchFamily="34" charset="0"/>
                <a:cs typeface="mohammad bold art 1" pitchFamily="2" charset="-78"/>
              </a:rPr>
              <a:t>الاستحواذ.</a:t>
            </a:r>
          </a:p>
          <a:p>
            <a:pPr marL="0" indent="0" algn="justLow" rtl="1">
              <a:buNone/>
            </a:pPr>
            <a:endParaRPr lang="ar-KW" sz="2150" dirty="0" smtClean="0">
              <a:solidFill>
                <a:srgbClr val="1F497D"/>
              </a:solidFill>
              <a:latin typeface="Calibri" pitchFamily="34" charset="0"/>
              <a:cs typeface="mohammad bold art 1" pitchFamily="2" charset="-78"/>
            </a:endParaRPr>
          </a:p>
          <a:p>
            <a:pPr marL="0" indent="0" algn="justLow" rtl="1">
              <a:buNone/>
            </a:pPr>
            <a:r>
              <a:rPr lang="ar-KW" sz="2150" dirty="0" smtClean="0">
                <a:solidFill>
                  <a:srgbClr val="1F497D"/>
                </a:solidFill>
                <a:latin typeface="Calibri" pitchFamily="34" charset="0"/>
                <a:cs typeface="mohammad bold art 1" pitchFamily="2" charset="-78"/>
              </a:rPr>
              <a:t>وفي </a:t>
            </a:r>
            <a:r>
              <a:rPr lang="ar-KW" sz="2150" dirty="0">
                <a:solidFill>
                  <a:srgbClr val="1F497D"/>
                </a:solidFill>
                <a:latin typeface="Calibri" pitchFamily="34" charset="0"/>
                <a:cs typeface="mohammad bold art 1" pitchFamily="2" charset="-78"/>
              </a:rPr>
              <a:t>حالة رفض الهيئة </a:t>
            </a:r>
            <a:r>
              <a:rPr lang="ar-KW" sz="2150" dirty="0">
                <a:solidFill>
                  <a:srgbClr val="1F497D"/>
                </a:solidFill>
                <a:latin typeface="Calibri" pitchFamily="34" charset="0"/>
                <a:cs typeface="mohammad bold art 1" pitchFamily="2" charset="-78"/>
                <a:hlinkClick r:id="rId9"/>
              </a:rPr>
              <a:t>لمستند</a:t>
            </a:r>
            <a:r>
              <a:rPr lang="ar-KW" sz="2150" dirty="0">
                <a:solidFill>
                  <a:srgbClr val="1F497D"/>
                </a:solidFill>
                <a:latin typeface="Calibri" pitchFamily="34" charset="0"/>
                <a:cs typeface="mohammad bold art 1" pitchFamily="2" charset="-78"/>
              </a:rPr>
              <a:t> </a:t>
            </a:r>
            <a:r>
              <a:rPr lang="ar-KW" sz="2150" dirty="0">
                <a:solidFill>
                  <a:srgbClr val="1F497D"/>
                </a:solidFill>
                <a:latin typeface="Calibri" pitchFamily="34" charset="0"/>
                <a:cs typeface="mohammad bold art 1" pitchFamily="2" charset="-78"/>
                <a:hlinkClick r:id="rId10"/>
              </a:rPr>
              <a:t>عرض الاستحواذ المنافس</a:t>
            </a:r>
            <a:r>
              <a:rPr lang="ar-KW" sz="2150" dirty="0">
                <a:solidFill>
                  <a:srgbClr val="1F497D"/>
                </a:solidFill>
                <a:latin typeface="Calibri" pitchFamily="34" charset="0"/>
                <a:cs typeface="mohammad bold art 1" pitchFamily="2" charset="-78"/>
              </a:rPr>
              <a:t>، تستأنف إجراءات </a:t>
            </a:r>
            <a:r>
              <a:rPr lang="ar-KW" sz="2150" dirty="0" smtClean="0">
                <a:solidFill>
                  <a:srgbClr val="1F497D"/>
                </a:solidFill>
                <a:latin typeface="Calibri" pitchFamily="34" charset="0"/>
                <a:cs typeface="mohammad bold art 1" pitchFamily="2" charset="-78"/>
                <a:hlinkClick r:id="rId8"/>
              </a:rPr>
              <a:t>عرض </a:t>
            </a:r>
            <a:r>
              <a:rPr lang="ar-KW" sz="2150" dirty="0">
                <a:solidFill>
                  <a:srgbClr val="1F497D"/>
                </a:solidFill>
                <a:latin typeface="Calibri" pitchFamily="34" charset="0"/>
                <a:cs typeface="mohammad bold art 1" pitchFamily="2" charset="-78"/>
                <a:hlinkClick r:id="rId8"/>
              </a:rPr>
              <a:t>الاستحواذ</a:t>
            </a:r>
            <a:r>
              <a:rPr lang="ar-KW" sz="2150" dirty="0" smtClean="0">
                <a:solidFill>
                  <a:srgbClr val="1F497D"/>
                </a:solidFill>
                <a:latin typeface="Calibri" pitchFamily="34" charset="0"/>
                <a:cs typeface="mohammad bold art 1" pitchFamily="2" charset="-78"/>
                <a:hlinkClick r:id="rId8"/>
              </a:rPr>
              <a:t> </a:t>
            </a:r>
            <a:r>
              <a:rPr lang="ar-KW" sz="2150" dirty="0">
                <a:solidFill>
                  <a:srgbClr val="1F497D"/>
                </a:solidFill>
                <a:latin typeface="Calibri" pitchFamily="34" charset="0"/>
                <a:cs typeface="mohammad bold art 1" pitchFamily="2" charset="-78"/>
                <a:hlinkClick r:id="rId8"/>
              </a:rPr>
              <a:t>الأصلي </a:t>
            </a:r>
            <a:r>
              <a:rPr lang="ar-KW" sz="2150" dirty="0">
                <a:solidFill>
                  <a:srgbClr val="1F497D"/>
                </a:solidFill>
                <a:latin typeface="Calibri" pitchFamily="34" charset="0"/>
                <a:cs typeface="mohammad bold art 1" pitchFamily="2" charset="-78"/>
              </a:rPr>
              <a:t>وفقاً للجدول الزمني الأصلي بعد استبعاد فترة الوقف</a:t>
            </a:r>
            <a:r>
              <a:rPr lang="ar-KW" sz="2150" dirty="0">
                <a:solidFill>
                  <a:srgbClr val="1F497D"/>
                </a:solidFill>
                <a:latin typeface="Calibri" pitchFamily="34" charset="0"/>
                <a:cs typeface="mohammad bold art 1" pitchFamily="2" charset="-78"/>
                <a:hlinkClick r:id="rId14" action="ppaction://hlinksldjump"/>
              </a:rPr>
              <a:t>."</a:t>
            </a:r>
            <a:endParaRPr lang="en-US" sz="215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4036287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775" y="96044"/>
            <a:ext cx="5876925" cy="1143000"/>
          </a:xfrm>
        </p:spPr>
        <p:txBody>
          <a:bodyPr>
            <a:noAutofit/>
          </a:bodyPr>
          <a:lstStyle/>
          <a:p>
            <a:pPr algn="r" rtl="1"/>
            <a:r>
              <a:rPr lang="ar-KW" sz="3000" b="1" dirty="0" smtClean="0">
                <a:solidFill>
                  <a:schemeClr val="tx2"/>
                </a:solidFill>
                <a:cs typeface="mohammad bold art 1" pitchFamily="2" charset="-78"/>
              </a:rPr>
              <a:t>الإفصاح عن عرض الاستحواذ</a:t>
            </a:r>
            <a:r>
              <a:rPr lang="ar-KW" sz="3000" b="1" dirty="0">
                <a:solidFill>
                  <a:schemeClr val="tx2"/>
                </a:solidFill>
                <a:cs typeface="mohammad bold art 1" pitchFamily="2" charset="-78"/>
              </a:rPr>
              <a:t> </a:t>
            </a:r>
            <a:r>
              <a:rPr lang="ar-KW" sz="3000" b="1" dirty="0" smtClean="0">
                <a:solidFill>
                  <a:schemeClr val="tx2"/>
                </a:solidFill>
                <a:cs typeface="mohammad bold art 1" pitchFamily="2" charset="-78"/>
              </a:rPr>
              <a:t/>
            </a:r>
            <a:br>
              <a:rPr lang="ar-KW" sz="3000" b="1" dirty="0" smtClean="0">
                <a:solidFill>
                  <a:schemeClr val="tx2"/>
                </a:solidFill>
                <a:cs typeface="mohammad bold art 1" pitchFamily="2" charset="-78"/>
              </a:rPr>
            </a:br>
            <a:r>
              <a:rPr lang="ar-KW" sz="3000" b="1" dirty="0" smtClean="0">
                <a:solidFill>
                  <a:schemeClr val="tx2"/>
                </a:solidFill>
                <a:cs typeface="mohammad bold art 1" pitchFamily="2" charset="-78"/>
              </a:rPr>
              <a:t>المنافس</a:t>
            </a:r>
            <a:endParaRPr lang="en-US" sz="30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210344"/>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6260470"/>
            <a:ext cx="8109148" cy="69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162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12</a:t>
            </a:fld>
            <a:endParaRPr lang="en-GB" dirty="0"/>
          </a:p>
        </p:txBody>
      </p:sp>
      <p:sp>
        <p:nvSpPr>
          <p:cNvPr id="5" name="Content Placeholder 4"/>
          <p:cNvSpPr>
            <a:spLocks noGrp="1"/>
          </p:cNvSpPr>
          <p:nvPr>
            <p:ph idx="1"/>
          </p:nvPr>
        </p:nvSpPr>
        <p:spPr>
          <a:xfrm>
            <a:off x="539552" y="1523730"/>
            <a:ext cx="8109148" cy="4209526"/>
          </a:xfrm>
          <a:ln>
            <a:solidFill>
              <a:srgbClr val="D6BA12"/>
            </a:solidFill>
            <a:prstDash val="dashDot"/>
          </a:ln>
        </p:spPr>
        <p:txBody>
          <a:bodyPr>
            <a:normAutofit/>
          </a:bodyPr>
          <a:lstStyle/>
          <a:p>
            <a:pPr marL="0" indent="0" algn="justLow" rtl="1">
              <a:lnSpc>
                <a:spcPct val="120000"/>
              </a:lnSpc>
              <a:spcBef>
                <a:spcPts val="0"/>
              </a:spcBef>
              <a:spcAft>
                <a:spcPts val="1000"/>
              </a:spcAft>
              <a:buNone/>
              <a:tabLst>
                <a:tab pos="274320" algn="l"/>
              </a:tabLst>
            </a:pPr>
            <a:r>
              <a:rPr lang="ar-KW" sz="2400" dirty="0" smtClean="0">
                <a:solidFill>
                  <a:srgbClr val="1F497D"/>
                </a:solidFill>
                <a:latin typeface="Calibri" pitchFamily="34" charset="0"/>
                <a:cs typeface="mohammad bold art 1" pitchFamily="2" charset="-78"/>
              </a:rPr>
              <a:t>جاءت المادة (3-9-4) </a:t>
            </a:r>
            <a:r>
              <a:rPr lang="ar-KW" sz="2400" dirty="0">
                <a:solidFill>
                  <a:srgbClr val="1F497D"/>
                </a:solidFill>
                <a:latin typeface="Calibri" pitchFamily="34" charset="0"/>
                <a:cs typeface="mohammad bold art 1" pitchFamily="2" charset="-78"/>
              </a:rPr>
              <a:t>من الفصل الثالث (الاستحواذ) للكتاب التاسع (الاندماج والاستحواذ) </a:t>
            </a:r>
            <a:r>
              <a:rPr lang="ar-KW" sz="2400" dirty="0" smtClean="0">
                <a:solidFill>
                  <a:srgbClr val="1F497D"/>
                </a:solidFill>
                <a:latin typeface="Calibri" pitchFamily="34" charset="0"/>
                <a:cs typeface="mohammad bold art 1" pitchFamily="2" charset="-78"/>
              </a:rPr>
              <a:t>بالتطرق إلى أحكام الإفصاح عن عرض الاستحواذ </a:t>
            </a:r>
            <a:r>
              <a:rPr lang="ar-KW" sz="2400" dirty="0">
                <a:solidFill>
                  <a:srgbClr val="1F497D"/>
                </a:solidFill>
                <a:latin typeface="Calibri" pitchFamily="34" charset="0"/>
                <a:cs typeface="mohammad bold art 1" pitchFamily="2" charset="-78"/>
              </a:rPr>
              <a:t>المنافس على النحو التالي</a:t>
            </a:r>
            <a:r>
              <a:rPr lang="ar-KW" sz="2400" dirty="0" smtClean="0">
                <a:solidFill>
                  <a:srgbClr val="1F497D"/>
                </a:solidFill>
                <a:latin typeface="Calibri" pitchFamily="34" charset="0"/>
                <a:cs typeface="mohammad bold art 1" pitchFamily="2" charset="-78"/>
              </a:rPr>
              <a:t>: </a:t>
            </a:r>
            <a:endParaRPr lang="ar-KW" sz="2400" dirty="0">
              <a:solidFill>
                <a:srgbClr val="1F497D"/>
              </a:solidFill>
              <a:latin typeface="Calibri" pitchFamily="34" charset="0"/>
              <a:cs typeface="mohammad bold art 1" pitchFamily="2" charset="-78"/>
            </a:endParaRPr>
          </a:p>
          <a:p>
            <a:pPr marL="0" indent="0" algn="justLow" rtl="1">
              <a:buNone/>
            </a:pPr>
            <a:r>
              <a:rPr lang="ar-KW" sz="2400" dirty="0">
                <a:solidFill>
                  <a:srgbClr val="1F497D"/>
                </a:solidFill>
                <a:latin typeface="Calibri" pitchFamily="34" charset="0"/>
                <a:cs typeface="mohammad bold art 1" pitchFamily="2" charset="-78"/>
              </a:rPr>
              <a:t>"على مقدم عرض الاستحواذ المنافس الالتزام بأحكام الإفصاح عند تقديم </a:t>
            </a:r>
            <a:r>
              <a:rPr lang="ar-KW" sz="2400" dirty="0" smtClean="0">
                <a:solidFill>
                  <a:srgbClr val="1F497D"/>
                </a:solidFill>
                <a:latin typeface="Calibri" pitchFamily="34" charset="0"/>
                <a:cs typeface="mohammad bold art 1" pitchFamily="2" charset="-78"/>
                <a:hlinkClick r:id="rId5"/>
              </a:rPr>
              <a:t>مستند</a:t>
            </a:r>
            <a:r>
              <a:rPr lang="ar-KW" sz="2400" dirty="0" smtClean="0">
                <a:solidFill>
                  <a:srgbClr val="1F497D"/>
                </a:solidFill>
                <a:latin typeface="Calibri" pitchFamily="34" charset="0"/>
                <a:cs typeface="mohammad bold art 1" pitchFamily="2" charset="-78"/>
              </a:rPr>
              <a:t> </a:t>
            </a:r>
            <a:r>
              <a:rPr lang="ar-KW" sz="2400" dirty="0" smtClean="0">
                <a:solidFill>
                  <a:srgbClr val="1F497D"/>
                </a:solidFill>
                <a:latin typeface="Calibri" pitchFamily="34" charset="0"/>
                <a:cs typeface="mohammad bold art 1" pitchFamily="2" charset="-78"/>
                <a:hlinkClick r:id="rId6"/>
              </a:rPr>
              <a:t>عرض </a:t>
            </a:r>
            <a:r>
              <a:rPr lang="ar-KW" sz="2400" dirty="0">
                <a:solidFill>
                  <a:srgbClr val="1F497D"/>
                </a:solidFill>
                <a:latin typeface="Calibri" pitchFamily="34" charset="0"/>
                <a:cs typeface="mohammad bold art 1" pitchFamily="2" charset="-78"/>
                <a:hlinkClick r:id="rId6"/>
              </a:rPr>
              <a:t>الاستحواذ المنافس</a:t>
            </a:r>
            <a:r>
              <a:rPr lang="ar-KW" sz="2400" dirty="0">
                <a:solidFill>
                  <a:srgbClr val="1F497D"/>
                </a:solidFill>
                <a:latin typeface="Calibri" pitchFamily="34" charset="0"/>
                <a:cs typeface="mohammad bold art 1" pitchFamily="2" charset="-78"/>
              </a:rPr>
              <a:t> وفقا للمادة </a:t>
            </a:r>
            <a:r>
              <a:rPr lang="ar-KW" sz="2400" dirty="0" smtClean="0">
                <a:solidFill>
                  <a:srgbClr val="1F497D"/>
                </a:solidFill>
                <a:latin typeface="Calibri" pitchFamily="34" charset="0"/>
                <a:cs typeface="mohammad bold art 1" pitchFamily="2" charset="-78"/>
                <a:hlinkClick r:id="rId7"/>
              </a:rPr>
              <a:t>(3- </a:t>
            </a:r>
            <a:r>
              <a:rPr lang="ar-KW" sz="2400" dirty="0">
                <a:solidFill>
                  <a:srgbClr val="1F497D"/>
                </a:solidFill>
                <a:latin typeface="Calibri" pitchFamily="34" charset="0"/>
                <a:cs typeface="mohammad bold art 1" pitchFamily="2" charset="-78"/>
                <a:hlinkClick r:id="rId7"/>
              </a:rPr>
              <a:t>2- </a:t>
            </a:r>
            <a:r>
              <a:rPr lang="ar-KW" sz="2400" dirty="0" smtClean="0">
                <a:solidFill>
                  <a:srgbClr val="1F497D"/>
                </a:solidFill>
                <a:latin typeface="Calibri" pitchFamily="34" charset="0"/>
                <a:cs typeface="mohammad bold art 1" pitchFamily="2" charset="-78"/>
                <a:hlinkClick r:id="rId7"/>
              </a:rPr>
              <a:t>1)</a:t>
            </a:r>
            <a:r>
              <a:rPr lang="ar-KW" sz="2400" dirty="0" smtClean="0">
                <a:solidFill>
                  <a:srgbClr val="1F497D"/>
                </a:solidFill>
                <a:latin typeface="Calibri" pitchFamily="34" charset="0"/>
                <a:cs typeface="mohammad bold art 1" pitchFamily="2" charset="-78"/>
              </a:rPr>
              <a:t> </a:t>
            </a:r>
            <a:r>
              <a:rPr lang="ar-KW" sz="2400" dirty="0">
                <a:solidFill>
                  <a:srgbClr val="1F497D"/>
                </a:solidFill>
                <a:latin typeface="Calibri" pitchFamily="34" charset="0"/>
                <a:cs typeface="mohammad bold art 1" pitchFamily="2" charset="-78"/>
              </a:rPr>
              <a:t>من هذا الكتاب، مع مراعاة </a:t>
            </a:r>
            <a:r>
              <a:rPr lang="ar-KW" sz="2400" dirty="0" smtClean="0">
                <a:solidFill>
                  <a:srgbClr val="1F497D"/>
                </a:solidFill>
                <a:latin typeface="Calibri" pitchFamily="34" charset="0"/>
                <a:cs typeface="mohammad bold art 1" pitchFamily="2" charset="-78"/>
              </a:rPr>
              <a:t>الالتزام بآلية </a:t>
            </a:r>
            <a:r>
              <a:rPr lang="ar-KW" sz="2400" dirty="0">
                <a:solidFill>
                  <a:srgbClr val="1F497D"/>
                </a:solidFill>
                <a:latin typeface="Calibri" pitchFamily="34" charset="0"/>
                <a:cs typeface="mohammad bold art 1" pitchFamily="2" charset="-78"/>
              </a:rPr>
              <a:t>الإعلان المذكورة في المادة </a:t>
            </a:r>
            <a:r>
              <a:rPr lang="ar-KW" sz="2400" dirty="0" smtClean="0">
                <a:solidFill>
                  <a:srgbClr val="1F497D"/>
                </a:solidFill>
                <a:latin typeface="Calibri" pitchFamily="34" charset="0"/>
                <a:cs typeface="mohammad bold art 1" pitchFamily="2" charset="-78"/>
              </a:rPr>
              <a:t>      </a:t>
            </a:r>
            <a:r>
              <a:rPr lang="ar-KW" sz="2400" dirty="0" smtClean="0">
                <a:solidFill>
                  <a:srgbClr val="1F497D"/>
                </a:solidFill>
                <a:latin typeface="Calibri" pitchFamily="34" charset="0"/>
                <a:cs typeface="mohammad bold art 1" pitchFamily="2" charset="-78"/>
                <a:hlinkClick r:id="rId8"/>
              </a:rPr>
              <a:t>(3- </a:t>
            </a:r>
            <a:r>
              <a:rPr lang="ar-KW" sz="2400" dirty="0">
                <a:solidFill>
                  <a:srgbClr val="1F497D"/>
                </a:solidFill>
                <a:latin typeface="Calibri" pitchFamily="34" charset="0"/>
                <a:cs typeface="mohammad bold art 1" pitchFamily="2" charset="-78"/>
                <a:hlinkClick r:id="rId8"/>
              </a:rPr>
              <a:t>3- </a:t>
            </a:r>
            <a:r>
              <a:rPr lang="ar-KW" sz="2400" dirty="0" smtClean="0">
                <a:solidFill>
                  <a:srgbClr val="1F497D"/>
                </a:solidFill>
                <a:latin typeface="Calibri" pitchFamily="34" charset="0"/>
                <a:cs typeface="mohammad bold art 1" pitchFamily="2" charset="-78"/>
                <a:hlinkClick r:id="rId8"/>
              </a:rPr>
              <a:t>9)</a:t>
            </a:r>
            <a:r>
              <a:rPr lang="ar-KW" sz="2400" dirty="0" smtClean="0">
                <a:solidFill>
                  <a:srgbClr val="1F497D"/>
                </a:solidFill>
                <a:latin typeface="Calibri" pitchFamily="34" charset="0"/>
                <a:cs typeface="mohammad bold art 1" pitchFamily="2" charset="-78"/>
              </a:rPr>
              <a:t> </a:t>
            </a:r>
            <a:r>
              <a:rPr lang="ar-KW" sz="2400" dirty="0">
                <a:solidFill>
                  <a:srgbClr val="1F497D"/>
                </a:solidFill>
                <a:latin typeface="Calibri" pitchFamily="34" charset="0"/>
                <a:cs typeface="mohammad bold art 1" pitchFamily="2" charset="-78"/>
              </a:rPr>
              <a:t>من هذا </a:t>
            </a:r>
            <a:r>
              <a:rPr lang="ar-KW" sz="2400" dirty="0" smtClean="0">
                <a:solidFill>
                  <a:srgbClr val="1F497D"/>
                </a:solidFill>
                <a:latin typeface="Calibri" pitchFamily="34" charset="0"/>
                <a:cs typeface="mohammad bold art 1" pitchFamily="2" charset="-78"/>
              </a:rPr>
              <a:t>الكتاب</a:t>
            </a:r>
            <a:r>
              <a:rPr lang="ar-KW" sz="2400" dirty="0">
                <a:solidFill>
                  <a:srgbClr val="1F497D"/>
                </a:solidFill>
                <a:latin typeface="Calibri" pitchFamily="34" charset="0"/>
                <a:cs typeface="mohammad bold art 1" pitchFamily="2" charset="-78"/>
                <a:hlinkClick r:id="rId9" action="ppaction://hlinksldjump"/>
              </a:rPr>
              <a:t> ."</a:t>
            </a:r>
            <a:endParaRPr lang="en-US" sz="24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1569309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775" y="96044"/>
            <a:ext cx="5876925" cy="1143000"/>
          </a:xfrm>
        </p:spPr>
        <p:txBody>
          <a:bodyPr>
            <a:noAutofit/>
          </a:bodyPr>
          <a:lstStyle/>
          <a:p>
            <a:pPr algn="r" rtl="1"/>
            <a:r>
              <a:rPr lang="ar-KW" sz="3000" b="1" dirty="0" smtClean="0">
                <a:solidFill>
                  <a:schemeClr val="tx2"/>
                </a:solidFill>
                <a:cs typeface="mohammad bold art 1" pitchFamily="2" charset="-78"/>
              </a:rPr>
              <a:t>رسوم عرض الاستحواذ</a:t>
            </a:r>
            <a:r>
              <a:rPr lang="ar-KW" sz="3000" b="1" dirty="0">
                <a:solidFill>
                  <a:schemeClr val="tx2"/>
                </a:solidFill>
                <a:cs typeface="mohammad bold art 1" pitchFamily="2" charset="-78"/>
              </a:rPr>
              <a:t> </a:t>
            </a:r>
            <a:r>
              <a:rPr lang="ar-KW" sz="3000" b="1" dirty="0" smtClean="0">
                <a:solidFill>
                  <a:schemeClr val="tx2"/>
                </a:solidFill>
                <a:cs typeface="mohammad bold art 1" pitchFamily="2" charset="-78"/>
              </a:rPr>
              <a:t>المنافس</a:t>
            </a:r>
            <a:endParaRPr lang="en-US" sz="30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210344"/>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6383955"/>
            <a:ext cx="8109148" cy="69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162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539552" y="1265543"/>
            <a:ext cx="8109148" cy="5043777"/>
          </a:xfrm>
          <a:ln>
            <a:solidFill>
              <a:srgbClr val="D6BA12"/>
            </a:solidFill>
            <a:prstDash val="dashDot"/>
          </a:ln>
        </p:spPr>
        <p:txBody>
          <a:bodyPr>
            <a:normAutofit/>
          </a:bodyPr>
          <a:lstStyle/>
          <a:p>
            <a:pPr marL="0" indent="0" algn="justLow" rtl="1">
              <a:buNone/>
            </a:pPr>
            <a:r>
              <a:rPr lang="ar-KW" sz="2400" dirty="0">
                <a:solidFill>
                  <a:srgbClr val="1F497D"/>
                </a:solidFill>
                <a:latin typeface="Calibri" pitchFamily="34" charset="0"/>
                <a:cs typeface="mohammad bold art 1" pitchFamily="2" charset="-78"/>
              </a:rPr>
              <a:t>استنادا لأحكام المادة (3-9-5) من الفصل الثالث (الاستحواذ) للكتاب التاسع (الاندماج </a:t>
            </a:r>
            <a:r>
              <a:rPr lang="ar-KW" sz="2400" dirty="0" smtClean="0">
                <a:solidFill>
                  <a:srgbClr val="1F497D"/>
                </a:solidFill>
                <a:latin typeface="Calibri" pitchFamily="34" charset="0"/>
                <a:cs typeface="mohammad bold art 1" pitchFamily="2" charset="-78"/>
              </a:rPr>
              <a:t>والاستحواذ)، يجب على </a:t>
            </a:r>
            <a:r>
              <a:rPr lang="ar-KW" sz="2400" dirty="0">
                <a:solidFill>
                  <a:srgbClr val="1F497D"/>
                </a:solidFill>
                <a:latin typeface="Calibri" pitchFamily="34" charset="0"/>
                <a:cs typeface="mohammad bold art 1" pitchFamily="2" charset="-78"/>
                <a:hlinkClick r:id="rId5"/>
              </a:rPr>
              <a:t>مقدم عرض الاستحواذ المنافس </a:t>
            </a:r>
            <a:r>
              <a:rPr lang="ar-KW" sz="2400" dirty="0" smtClean="0">
                <a:solidFill>
                  <a:srgbClr val="1F497D"/>
                </a:solidFill>
                <a:latin typeface="Calibri" pitchFamily="34" charset="0"/>
                <a:cs typeface="mohammad bold art 1" pitchFamily="2" charset="-78"/>
              </a:rPr>
              <a:t>دفع رسوم دراسة </a:t>
            </a:r>
            <a:r>
              <a:rPr lang="ar-KW" sz="2400" dirty="0" smtClean="0">
                <a:solidFill>
                  <a:srgbClr val="1F497D"/>
                </a:solidFill>
                <a:latin typeface="Calibri" pitchFamily="34" charset="0"/>
                <a:cs typeface="mohammad bold art 1" pitchFamily="2" charset="-78"/>
                <a:hlinkClick r:id="rId6"/>
              </a:rPr>
              <a:t>مستند</a:t>
            </a:r>
            <a:r>
              <a:rPr lang="ar-KW" sz="2400" dirty="0" smtClean="0">
                <a:solidFill>
                  <a:srgbClr val="1F497D"/>
                </a:solidFill>
                <a:latin typeface="Calibri" pitchFamily="34" charset="0"/>
                <a:cs typeface="mohammad bold art 1" pitchFamily="2" charset="-78"/>
              </a:rPr>
              <a:t> </a:t>
            </a:r>
            <a:r>
              <a:rPr lang="ar-KW" sz="2400" dirty="0" smtClean="0">
                <a:solidFill>
                  <a:srgbClr val="1F497D"/>
                </a:solidFill>
                <a:latin typeface="Calibri" pitchFamily="34" charset="0"/>
                <a:cs typeface="mohammad bold art 1" pitchFamily="2" charset="-78"/>
                <a:hlinkClick r:id="rId7"/>
              </a:rPr>
              <a:t>عرض الاستحواذ المنافس</a:t>
            </a:r>
            <a:r>
              <a:rPr lang="ar-KW" sz="2400" dirty="0" smtClean="0">
                <a:solidFill>
                  <a:srgbClr val="1F497D"/>
                </a:solidFill>
                <a:latin typeface="Calibri" pitchFamily="34" charset="0"/>
                <a:cs typeface="mohammad bold art 1" pitchFamily="2" charset="-78"/>
              </a:rPr>
              <a:t> إلى الهيئة بعد الإفصاح مباشرةً.</a:t>
            </a:r>
          </a:p>
          <a:p>
            <a:pPr marL="0" indent="0" algn="justLow" rtl="1">
              <a:buNone/>
            </a:pPr>
            <a:endParaRPr lang="ar-KW" sz="800" dirty="0">
              <a:solidFill>
                <a:srgbClr val="1F497D"/>
              </a:solidFill>
              <a:latin typeface="Calibri" pitchFamily="34" charset="0"/>
              <a:cs typeface="mohammad bold art 1" pitchFamily="2" charset="-78"/>
            </a:endParaRPr>
          </a:p>
          <a:p>
            <a:pPr algn="justLow" rtl="1"/>
            <a:r>
              <a:rPr lang="ar-KW" sz="2400" dirty="0" smtClean="0">
                <a:solidFill>
                  <a:srgbClr val="1F497D"/>
                </a:solidFill>
                <a:latin typeface="Calibri" pitchFamily="34" charset="0"/>
                <a:cs typeface="mohammad bold art 1" pitchFamily="2" charset="-78"/>
              </a:rPr>
              <a:t>علماً أن رسوم "التقديم لعمليات الاستحواذ" وردت في البند </a:t>
            </a:r>
            <a:r>
              <a:rPr lang="ar-KW" sz="2400" dirty="0">
                <a:solidFill>
                  <a:srgbClr val="1F497D"/>
                </a:solidFill>
                <a:latin typeface="Calibri" pitchFamily="34" charset="0"/>
                <a:cs typeface="mohammad bold art 1" pitchFamily="2" charset="-78"/>
              </a:rPr>
              <a:t>رقم </a:t>
            </a:r>
            <a:r>
              <a:rPr lang="ar-KW" sz="2400" dirty="0">
                <a:solidFill>
                  <a:srgbClr val="1F497D"/>
                </a:solidFill>
                <a:latin typeface="Calibri" pitchFamily="34" charset="0"/>
                <a:cs typeface="mohammad bold art 1" pitchFamily="2" charset="-78"/>
                <a:hlinkClick r:id="rId8"/>
              </a:rPr>
              <a:t>(38)</a:t>
            </a:r>
            <a:r>
              <a:rPr lang="ar-KW" sz="2400" dirty="0">
                <a:solidFill>
                  <a:srgbClr val="1F497D"/>
                </a:solidFill>
                <a:latin typeface="Calibri" pitchFamily="34" charset="0"/>
                <a:cs typeface="mohammad bold art 1" pitchFamily="2" charset="-78"/>
              </a:rPr>
              <a:t> من ال</a:t>
            </a:r>
            <a:r>
              <a:rPr lang="ar-KW" sz="2400" dirty="0" smtClean="0">
                <a:solidFill>
                  <a:srgbClr val="1F497D"/>
                </a:solidFill>
                <a:latin typeface="Calibri" pitchFamily="34" charset="0"/>
                <a:cs typeface="mohammad bold art 1" pitchFamily="2" charset="-78"/>
              </a:rPr>
              <a:t>قرار </a:t>
            </a:r>
            <a:r>
              <a:rPr lang="ar-KW" sz="2400" dirty="0">
                <a:solidFill>
                  <a:srgbClr val="1F497D"/>
                </a:solidFill>
                <a:latin typeface="Calibri" pitchFamily="34" charset="0"/>
                <a:cs typeface="mohammad bold art 1" pitchFamily="2" charset="-78"/>
              </a:rPr>
              <a:t>رقم (9) لسنة 2016 بشأن إصدار جدول </a:t>
            </a:r>
            <a:r>
              <a:rPr lang="ar-KW" sz="2400" dirty="0" smtClean="0">
                <a:solidFill>
                  <a:srgbClr val="1F497D"/>
                </a:solidFill>
                <a:latin typeface="Calibri" pitchFamily="34" charset="0"/>
                <a:cs typeface="mohammad bold art 1" pitchFamily="2" charset="-78"/>
              </a:rPr>
              <a:t>الرسوم كالآتي:                                                                                      </a:t>
            </a:r>
            <a:r>
              <a:rPr lang="ar-KW" sz="2400" dirty="0" smtClean="0">
                <a:solidFill>
                  <a:srgbClr val="1F497D"/>
                </a:solidFill>
                <a:latin typeface="Calibri" pitchFamily="34" charset="0"/>
                <a:cs typeface="mohammad bold art 1" pitchFamily="2" charset="-78"/>
                <a:hlinkClick r:id="rId9" action="ppaction://hlinksldjump"/>
              </a:rPr>
              <a:t>*</a:t>
            </a:r>
            <a:endParaRPr lang="ar-KW" sz="2400" dirty="0" smtClean="0">
              <a:solidFill>
                <a:srgbClr val="1F497D"/>
              </a:solidFill>
              <a:latin typeface="Calibri" pitchFamily="34" charset="0"/>
              <a:cs typeface="mohammad bold art 1" pitchFamily="2" charset="-78"/>
            </a:endParaRPr>
          </a:p>
          <a:p>
            <a:pPr marL="0" indent="0" algn="justLow" rtl="1">
              <a:buNone/>
            </a:pPr>
            <a:endParaRPr lang="en-US" sz="2400" dirty="0">
              <a:solidFill>
                <a:srgbClr val="1F497D"/>
              </a:solidFill>
              <a:latin typeface="Calibri" pitchFamily="34" charset="0"/>
              <a:cs typeface="mohammad bold art 1" pitchFamily="2" charset="-78"/>
            </a:endParaRPr>
          </a:p>
          <a:p>
            <a:pPr marL="0" indent="0" algn="justLow" rtl="1">
              <a:buNone/>
            </a:pPr>
            <a:endParaRPr lang="ar-KW" sz="2400" dirty="0" smtClean="0">
              <a:solidFill>
                <a:srgbClr val="1F497D"/>
              </a:solidFill>
              <a:latin typeface="Calibri" pitchFamily="34" charset="0"/>
              <a:cs typeface="mohammad bold art 1" pitchFamily="2" charset="-78"/>
            </a:endParaRPr>
          </a:p>
          <a:p>
            <a:pPr marL="0" indent="0" algn="justLow" rtl="1">
              <a:buNone/>
            </a:pPr>
            <a:endParaRPr lang="ar-KW" sz="2400" dirty="0">
              <a:solidFill>
                <a:srgbClr val="1F497D"/>
              </a:solidFill>
              <a:latin typeface="Calibri" pitchFamily="34" charset="0"/>
              <a:cs typeface="mohammad bold art 1" pitchFamily="2" charset="-78"/>
            </a:endParaRPr>
          </a:p>
        </p:txBody>
      </p:sp>
      <p:sp>
        <p:nvSpPr>
          <p:cNvPr id="6" name="Footer Placeholder 5"/>
          <p:cNvSpPr>
            <a:spLocks noGrp="1"/>
          </p:cNvSpPr>
          <p:nvPr>
            <p:ph type="ftr" sz="quarter" idx="11"/>
          </p:nvPr>
        </p:nvSpPr>
        <p:spPr>
          <a:xfrm>
            <a:off x="-2052736" y="6377142"/>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13</a:t>
            </a:fld>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670388001"/>
              </p:ext>
            </p:extLst>
          </p:nvPr>
        </p:nvGraphicFramePr>
        <p:xfrm>
          <a:off x="611559" y="4125277"/>
          <a:ext cx="7848873" cy="2108633"/>
        </p:xfrm>
        <a:graphic>
          <a:graphicData uri="http://schemas.openxmlformats.org/drawingml/2006/table">
            <a:tbl>
              <a:tblPr firstRow="1" bandRow="1">
                <a:tableStyleId>{5C22544A-7EE6-4342-B048-85BDC9FD1C3A}</a:tableStyleId>
              </a:tblPr>
              <a:tblGrid>
                <a:gridCol w="2925489">
                  <a:extLst>
                    <a:ext uri="{9D8B030D-6E8A-4147-A177-3AD203B41FA5}">
                      <a16:colId xmlns:a16="http://schemas.microsoft.com/office/drawing/2014/main" val="409920397"/>
                    </a:ext>
                  </a:extLst>
                </a:gridCol>
                <a:gridCol w="2782782">
                  <a:extLst>
                    <a:ext uri="{9D8B030D-6E8A-4147-A177-3AD203B41FA5}">
                      <a16:colId xmlns:a16="http://schemas.microsoft.com/office/drawing/2014/main" val="3287634693"/>
                    </a:ext>
                  </a:extLst>
                </a:gridCol>
                <a:gridCol w="1641128">
                  <a:extLst>
                    <a:ext uri="{9D8B030D-6E8A-4147-A177-3AD203B41FA5}">
                      <a16:colId xmlns:a16="http://schemas.microsoft.com/office/drawing/2014/main" val="3128941033"/>
                    </a:ext>
                  </a:extLst>
                </a:gridCol>
                <a:gridCol w="499474">
                  <a:extLst>
                    <a:ext uri="{9D8B030D-6E8A-4147-A177-3AD203B41FA5}">
                      <a16:colId xmlns:a16="http://schemas.microsoft.com/office/drawing/2014/main" val="3025985881"/>
                    </a:ext>
                  </a:extLst>
                </a:gridCol>
              </a:tblGrid>
              <a:tr h="549389">
                <a:tc>
                  <a:txBody>
                    <a:bodyPr/>
                    <a:lstStyle/>
                    <a:p>
                      <a:pPr algn="ctr" rtl="1"/>
                      <a:r>
                        <a:rPr lang="ar-KW" sz="1600" kern="1200" dirty="0" smtClean="0">
                          <a:solidFill>
                            <a:schemeClr val="bg1"/>
                          </a:solidFill>
                          <a:latin typeface="Calibri" pitchFamily="34" charset="0"/>
                          <a:ea typeface="+mn-ea"/>
                          <a:cs typeface="mohammad bold art 1" pitchFamily="2" charset="-78"/>
                        </a:rPr>
                        <a:t>موعد الاسـتـحـقــــــاق</a:t>
                      </a:r>
                    </a:p>
                    <a:p>
                      <a:endParaRPr lang="en-US" sz="1600" kern="1200" dirty="0">
                        <a:solidFill>
                          <a:schemeClr val="bg1"/>
                        </a:solidFill>
                        <a:latin typeface="Calibri" pitchFamily="34" charset="0"/>
                        <a:ea typeface="+mn-ea"/>
                        <a:cs typeface="mohammad bold art 1" pitchFamily="2" charset="-78"/>
                      </a:endParaRPr>
                    </a:p>
                  </a:txBody>
                  <a:tcPr/>
                </a:tc>
                <a:tc>
                  <a:txBody>
                    <a:bodyPr/>
                    <a:lstStyle/>
                    <a:p>
                      <a:pPr algn="ctr" rtl="1"/>
                      <a:r>
                        <a:rPr lang="ar-KW" sz="1600" kern="1200" dirty="0" smtClean="0">
                          <a:solidFill>
                            <a:schemeClr val="bg1"/>
                          </a:solidFill>
                          <a:latin typeface="Calibri" pitchFamily="34" charset="0"/>
                          <a:ea typeface="+mn-ea"/>
                          <a:cs typeface="mohammad bold art 1" pitchFamily="2" charset="-78"/>
                        </a:rPr>
                        <a:t>مـقـدار الـرســم</a:t>
                      </a:r>
                    </a:p>
                    <a:p>
                      <a:pPr algn="ctr" rtl="1"/>
                      <a:r>
                        <a:rPr lang="ar-KW" sz="1600" kern="1200" dirty="0" smtClean="0">
                          <a:solidFill>
                            <a:schemeClr val="bg1"/>
                          </a:solidFill>
                          <a:latin typeface="Calibri" pitchFamily="34" charset="0"/>
                          <a:ea typeface="+mn-ea"/>
                          <a:cs typeface="mohammad bold art 1" pitchFamily="2" charset="-78"/>
                        </a:rPr>
                        <a:t>(بالدينار الكويتي)</a:t>
                      </a:r>
                    </a:p>
                  </a:txBody>
                  <a:tcPr/>
                </a:tc>
                <a:tc>
                  <a:txBody>
                    <a:bodyPr/>
                    <a:lstStyle/>
                    <a:p>
                      <a:pPr algn="ctr" rtl="1"/>
                      <a:r>
                        <a:rPr lang="ar-KW" sz="1600" kern="1200" dirty="0" smtClean="0">
                          <a:solidFill>
                            <a:schemeClr val="bg1"/>
                          </a:solidFill>
                          <a:latin typeface="Calibri" pitchFamily="34" charset="0"/>
                          <a:ea typeface="+mn-ea"/>
                          <a:cs typeface="mohammad bold art 1" pitchFamily="2" charset="-78"/>
                        </a:rPr>
                        <a:t>الخدمة</a:t>
                      </a:r>
                    </a:p>
                  </a:txBody>
                  <a:tcPr/>
                </a:tc>
                <a:tc>
                  <a:txBody>
                    <a:bodyPr/>
                    <a:lstStyle/>
                    <a:p>
                      <a:pPr algn="ctr" rtl="1"/>
                      <a:r>
                        <a:rPr lang="ar-KW" sz="1600" kern="1200" dirty="0" smtClean="0">
                          <a:solidFill>
                            <a:schemeClr val="bg1"/>
                          </a:solidFill>
                          <a:latin typeface="Calibri" pitchFamily="34" charset="0"/>
                          <a:ea typeface="+mn-ea"/>
                          <a:cs typeface="mohammad bold art 1" pitchFamily="2" charset="-78"/>
                        </a:rPr>
                        <a:t>م</a:t>
                      </a:r>
                    </a:p>
                  </a:txBody>
                  <a:tcPr/>
                </a:tc>
                <a:extLst>
                  <a:ext uri="{0D108BD9-81ED-4DB2-BD59-A6C34878D82A}">
                    <a16:rowId xmlns:a16="http://schemas.microsoft.com/office/drawing/2014/main" val="3166100545"/>
                  </a:ext>
                </a:extLst>
              </a:tr>
              <a:tr h="601205">
                <a:tc>
                  <a:txBody>
                    <a:bodyPr/>
                    <a:lstStyle/>
                    <a:p>
                      <a:pPr algn="r"/>
                      <a:r>
                        <a:rPr lang="ar-KW" sz="1800" kern="1200" dirty="0" smtClean="0">
                          <a:solidFill>
                            <a:srgbClr val="1F497D"/>
                          </a:solidFill>
                          <a:latin typeface="Calibri" pitchFamily="34" charset="0"/>
                          <a:ea typeface="+mn-ea"/>
                          <a:cs typeface="mohammad bold art 1" pitchFamily="2" charset="-78"/>
                        </a:rPr>
                        <a:t>عند تسليم مستند عرض الاستحواذ إلى</a:t>
                      </a:r>
                      <a:r>
                        <a:rPr lang="ar-KW" sz="1800" b="0" i="0" kern="1200" dirty="0" smtClean="0">
                          <a:solidFill>
                            <a:schemeClr val="dk1"/>
                          </a:solidFill>
                          <a:effectLst/>
                          <a:latin typeface="+mn-lt"/>
                          <a:ea typeface="+mn-ea"/>
                          <a:cs typeface="+mn-cs"/>
                        </a:rPr>
                        <a:t> </a:t>
                      </a:r>
                      <a:r>
                        <a:rPr lang="ar-KW" sz="1800" kern="1200" dirty="0" smtClean="0">
                          <a:solidFill>
                            <a:srgbClr val="1F497D"/>
                          </a:solidFill>
                          <a:latin typeface="Calibri" pitchFamily="34" charset="0"/>
                          <a:ea typeface="+mn-ea"/>
                          <a:cs typeface="mohammad bold art 1" pitchFamily="2" charset="-78"/>
                        </a:rPr>
                        <a:t>الهيئة</a:t>
                      </a:r>
                      <a:endParaRPr lang="en-US" sz="1800" kern="1200" dirty="0">
                        <a:solidFill>
                          <a:srgbClr val="1F497D"/>
                        </a:solidFill>
                        <a:latin typeface="Calibri" pitchFamily="34" charset="0"/>
                        <a:ea typeface="+mn-ea"/>
                        <a:cs typeface="mohammad bold art 1" pitchFamily="2" charset="-78"/>
                      </a:endParaRPr>
                    </a:p>
                  </a:txBody>
                  <a:tcPr/>
                </a:tc>
                <a:tc>
                  <a:txBody>
                    <a:bodyPr/>
                    <a:lstStyle/>
                    <a:p>
                      <a:pPr algn="r"/>
                      <a:r>
                        <a:rPr lang="ar-KW" sz="1800" kern="1200" dirty="0" smtClean="0">
                          <a:solidFill>
                            <a:srgbClr val="1F497D"/>
                          </a:solidFill>
                          <a:latin typeface="Calibri" pitchFamily="34" charset="0"/>
                          <a:ea typeface="+mn-ea"/>
                          <a:cs typeface="mohammad bold art 1" pitchFamily="2" charset="-78"/>
                        </a:rPr>
                        <a:t>عشرة آلاف دينار</a:t>
                      </a:r>
                      <a:endParaRPr lang="en-US" sz="1800" kern="1200" dirty="0">
                        <a:solidFill>
                          <a:srgbClr val="1F497D"/>
                        </a:solidFill>
                        <a:latin typeface="Calibri" pitchFamily="34" charset="0"/>
                        <a:ea typeface="+mn-ea"/>
                        <a:cs typeface="mohammad bold art 1" pitchFamily="2" charset="-78"/>
                      </a:endParaRPr>
                    </a:p>
                  </a:txBody>
                  <a:tcPr/>
                </a:tc>
                <a:tc rowSpan="2">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ar-KW" sz="1800" kern="1200" dirty="0" smtClean="0">
                        <a:solidFill>
                          <a:srgbClr val="1F497D"/>
                        </a:solidFill>
                        <a:latin typeface="Calibri" pitchFamily="34" charset="0"/>
                        <a:ea typeface="+mn-ea"/>
                        <a:cs typeface="mohammad bold art 1" pitchFamily="2" charset="-78"/>
                      </a:endParaRPr>
                    </a:p>
                    <a:p>
                      <a:pPr marL="0" marR="0" indent="0" algn="r" defTabSz="914400" rtl="0" eaLnBrk="1" fontAlgn="auto" latinLnBrk="0" hangingPunct="1">
                        <a:lnSpc>
                          <a:spcPct val="100000"/>
                        </a:lnSpc>
                        <a:spcBef>
                          <a:spcPts val="0"/>
                        </a:spcBef>
                        <a:spcAft>
                          <a:spcPts val="0"/>
                        </a:spcAft>
                        <a:buClrTx/>
                        <a:buSzTx/>
                        <a:buFontTx/>
                        <a:buNone/>
                        <a:tabLst/>
                        <a:defRPr/>
                      </a:pPr>
                      <a:r>
                        <a:rPr lang="ar-KW" sz="1800" kern="1200" dirty="0" smtClean="0">
                          <a:solidFill>
                            <a:srgbClr val="1F497D"/>
                          </a:solidFill>
                          <a:latin typeface="Calibri" pitchFamily="34" charset="0"/>
                          <a:ea typeface="+mn-ea"/>
                          <a:cs typeface="mohammad bold art 1" pitchFamily="2" charset="-78"/>
                        </a:rPr>
                        <a:t>التقديم لعمليات الاستحواذ</a:t>
                      </a:r>
                    </a:p>
                  </a:txBody>
                  <a:tcPr/>
                </a:tc>
                <a:tc rowSpan="2">
                  <a:txBody>
                    <a:bodyPr/>
                    <a:lstStyle/>
                    <a:p>
                      <a:pPr algn="ctr"/>
                      <a:endParaRPr lang="ar-KW" sz="1800" dirty="0" smtClean="0">
                        <a:solidFill>
                          <a:srgbClr val="1F497D"/>
                        </a:solidFill>
                        <a:latin typeface="Calibri" pitchFamily="34" charset="0"/>
                        <a:cs typeface="mohammad bold art 1" pitchFamily="2" charset="-78"/>
                      </a:endParaRPr>
                    </a:p>
                    <a:p>
                      <a:pPr algn="ctr"/>
                      <a:r>
                        <a:rPr lang="ar-KW" sz="1800" dirty="0" smtClean="0">
                          <a:solidFill>
                            <a:srgbClr val="1F497D"/>
                          </a:solidFill>
                          <a:latin typeface="Calibri" pitchFamily="34" charset="0"/>
                          <a:cs typeface="mohammad bold art 1" pitchFamily="2" charset="-78"/>
                        </a:rPr>
                        <a:t>38</a:t>
                      </a:r>
                    </a:p>
                    <a:p>
                      <a:pPr algn="ctr"/>
                      <a:endParaRPr lang="ar-KW" sz="1800" dirty="0" smtClean="0">
                        <a:solidFill>
                          <a:srgbClr val="1F497D"/>
                        </a:solidFill>
                        <a:latin typeface="Calibri" pitchFamily="34" charset="0"/>
                        <a:cs typeface="mohammad bold art 1" pitchFamily="2" charset="-78"/>
                      </a:endParaRPr>
                    </a:p>
                  </a:txBody>
                  <a:tcPr/>
                </a:tc>
                <a:extLst>
                  <a:ext uri="{0D108BD9-81ED-4DB2-BD59-A6C34878D82A}">
                    <a16:rowId xmlns:a16="http://schemas.microsoft.com/office/drawing/2014/main" val="2662821915"/>
                  </a:ext>
                </a:extLst>
              </a:tr>
              <a:tr h="889433">
                <a:tc>
                  <a:txBody>
                    <a:bodyPr/>
                    <a:lstStyle/>
                    <a:p>
                      <a:pPr algn="r" rtl="1"/>
                      <a:r>
                        <a:rPr lang="ar-KW" sz="1400" kern="1200" dirty="0" smtClean="0">
                          <a:solidFill>
                            <a:srgbClr val="1F497D"/>
                          </a:solidFill>
                          <a:latin typeface="Calibri" pitchFamily="34" charset="0"/>
                          <a:ea typeface="+mn-ea"/>
                          <a:cs typeface="mohammad bold art 1" pitchFamily="2" charset="-78"/>
                        </a:rPr>
                        <a:t>بعد تجميع الأسهم من قبل مدير عملية</a:t>
                      </a:r>
                      <a:r>
                        <a:rPr lang="ar-KW" sz="1400" kern="1200" baseline="0" dirty="0" smtClean="0">
                          <a:solidFill>
                            <a:srgbClr val="1F497D"/>
                          </a:solidFill>
                          <a:latin typeface="Calibri" pitchFamily="34" charset="0"/>
                          <a:ea typeface="+mn-ea"/>
                          <a:cs typeface="mohammad bold art 1" pitchFamily="2" charset="-78"/>
                        </a:rPr>
                        <a:t> </a:t>
                      </a:r>
                      <a:r>
                        <a:rPr lang="ar-KW" sz="1400" kern="1200" dirty="0" smtClean="0">
                          <a:solidFill>
                            <a:srgbClr val="1F497D"/>
                          </a:solidFill>
                          <a:latin typeface="Calibri" pitchFamily="34" charset="0"/>
                          <a:ea typeface="+mn-ea"/>
                          <a:cs typeface="mohammad bold art 1" pitchFamily="2" charset="-78"/>
                        </a:rPr>
                        <a:t>الاستحواذ وعند التقدم</a:t>
                      </a:r>
                      <a:r>
                        <a:rPr lang="ar-KW" sz="1400" kern="1200" baseline="0" dirty="0" smtClean="0">
                          <a:solidFill>
                            <a:srgbClr val="1F497D"/>
                          </a:solidFill>
                          <a:latin typeface="Calibri" pitchFamily="34" charset="0"/>
                          <a:ea typeface="+mn-ea"/>
                          <a:cs typeface="mohammad bold art 1" pitchFamily="2" charset="-78"/>
                        </a:rPr>
                        <a:t> </a:t>
                      </a:r>
                      <a:r>
                        <a:rPr lang="ar-KW" sz="1400" kern="1200" dirty="0" smtClean="0">
                          <a:solidFill>
                            <a:srgbClr val="1F497D"/>
                          </a:solidFill>
                          <a:latin typeface="Calibri" pitchFamily="34" charset="0"/>
                          <a:ea typeface="+mn-ea"/>
                          <a:cs typeface="mohammad bold art 1" pitchFamily="2" charset="-78"/>
                        </a:rPr>
                        <a:t>بطلب الموافقة على</a:t>
                      </a:r>
                      <a:r>
                        <a:rPr lang="ar-KW" sz="1400" kern="1200" baseline="0" dirty="0" smtClean="0">
                          <a:solidFill>
                            <a:srgbClr val="1F497D"/>
                          </a:solidFill>
                          <a:latin typeface="Calibri" pitchFamily="34" charset="0"/>
                          <a:ea typeface="+mn-ea"/>
                          <a:cs typeface="mohammad bold art 1" pitchFamily="2" charset="-78"/>
                        </a:rPr>
                        <a:t> </a:t>
                      </a:r>
                      <a:r>
                        <a:rPr lang="ar-KW" sz="1400" kern="1200" dirty="0" smtClean="0">
                          <a:solidFill>
                            <a:srgbClr val="1F497D"/>
                          </a:solidFill>
                          <a:latin typeface="Calibri" pitchFamily="34" charset="0"/>
                          <a:ea typeface="+mn-ea"/>
                          <a:cs typeface="mohammad bold art 1" pitchFamily="2" charset="-78"/>
                        </a:rPr>
                        <a:t>تنفيذ العملية</a:t>
                      </a:r>
                    </a:p>
                  </a:txBody>
                  <a:tcPr/>
                </a:tc>
                <a:tc>
                  <a:txBody>
                    <a:bodyPr/>
                    <a:lstStyle/>
                    <a:p>
                      <a:pPr algn="r"/>
                      <a:r>
                        <a:rPr lang="ar-KW" sz="1400" kern="1200" dirty="0" smtClean="0">
                          <a:solidFill>
                            <a:srgbClr val="1F497D"/>
                          </a:solidFill>
                          <a:latin typeface="Calibri" pitchFamily="34" charset="0"/>
                          <a:ea typeface="+mn-ea"/>
                          <a:cs typeface="mohammad bold art 1" pitchFamily="2" charset="-78"/>
                        </a:rPr>
                        <a:t>واحد من الألف من إجمالي قيمة العملية وبما لا يزيد عن مائتان وخمسون ألف دينار</a:t>
                      </a:r>
                      <a:r>
                        <a:rPr lang="ar-KW" sz="1400" kern="1200" dirty="0" smtClean="0">
                          <a:solidFill>
                            <a:srgbClr val="FF0000"/>
                          </a:solidFill>
                          <a:latin typeface="Calibri" pitchFamily="34" charset="0"/>
                          <a:ea typeface="+mn-ea"/>
                          <a:cs typeface="mohammad bold art 1" pitchFamily="2" charset="-78"/>
                        </a:rPr>
                        <a:t>*</a:t>
                      </a:r>
                      <a:r>
                        <a:rPr lang="ar-KW" sz="1400" kern="1200" dirty="0" smtClean="0">
                          <a:solidFill>
                            <a:srgbClr val="1F497D"/>
                          </a:solidFill>
                          <a:latin typeface="Calibri" pitchFamily="34" charset="0"/>
                          <a:ea typeface="+mn-ea"/>
                          <a:cs typeface="mohammad bold art 1" pitchFamily="2" charset="-78"/>
                        </a:rPr>
                        <a:t> </a:t>
                      </a:r>
                      <a:endParaRPr lang="en-US" sz="1400" kern="1200" dirty="0">
                        <a:solidFill>
                          <a:srgbClr val="1F497D"/>
                        </a:solidFill>
                        <a:latin typeface="Calibri" pitchFamily="34" charset="0"/>
                        <a:ea typeface="+mn-ea"/>
                        <a:cs typeface="mohammad bold art 1" pitchFamily="2" charset="-78"/>
                      </a:endParaRPr>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2456299336"/>
                  </a:ext>
                </a:extLst>
              </a:tr>
            </a:tbl>
          </a:graphicData>
        </a:graphic>
      </p:graphicFrame>
    </p:spTree>
    <p:extLst>
      <p:ext uri="{BB962C8B-B14F-4D97-AF65-F5344CB8AC3E}">
        <p14:creationId xmlns:p14="http://schemas.microsoft.com/office/powerpoint/2010/main" val="287546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3100" b="1" dirty="0" smtClean="0">
                <a:solidFill>
                  <a:schemeClr val="tx2"/>
                </a:solidFill>
                <a:cs typeface="mohammad bold art 1" pitchFamily="2" charset="-78"/>
              </a:rPr>
              <a:t>التزامات مقدم عرض الاستحواذ المنافس</a:t>
            </a:r>
            <a:endParaRPr lang="en-US" sz="31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210344"/>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14</a:t>
            </a:fld>
            <a:endParaRPr lang="en-GB" dirty="0"/>
          </a:p>
        </p:txBody>
      </p:sp>
      <p:sp>
        <p:nvSpPr>
          <p:cNvPr id="5" name="Content Placeholder 4"/>
          <p:cNvSpPr>
            <a:spLocks noGrp="1"/>
          </p:cNvSpPr>
          <p:nvPr>
            <p:ph idx="1"/>
          </p:nvPr>
        </p:nvSpPr>
        <p:spPr>
          <a:xfrm>
            <a:off x="387758" y="1470715"/>
            <a:ext cx="8229600" cy="4371900"/>
          </a:xfrm>
          <a:ln>
            <a:solidFill>
              <a:srgbClr val="D6BA12"/>
            </a:solidFill>
            <a:prstDash val="dashDot"/>
          </a:ln>
        </p:spPr>
        <p:txBody>
          <a:bodyPr>
            <a:normAutofit/>
          </a:bodyPr>
          <a:lstStyle/>
          <a:p>
            <a:pPr marL="0" indent="0" algn="just" rtl="1">
              <a:buNone/>
            </a:pPr>
            <a:r>
              <a:rPr lang="ar-KW" sz="2800" dirty="0" smtClean="0">
                <a:solidFill>
                  <a:srgbClr val="1F497D"/>
                </a:solidFill>
                <a:latin typeface="Calibri" pitchFamily="34" charset="0"/>
                <a:cs typeface="mohammad bold art 1" pitchFamily="2" charset="-78"/>
              </a:rPr>
              <a:t>هذا وتجدر الإشارة إلى أحكام المادة </a:t>
            </a:r>
            <a:r>
              <a:rPr lang="ar-KW" sz="2800" dirty="0">
                <a:solidFill>
                  <a:srgbClr val="1F497D"/>
                </a:solidFill>
                <a:latin typeface="Calibri" pitchFamily="34" charset="0"/>
                <a:cs typeface="mohammad bold art 1" pitchFamily="2" charset="-78"/>
              </a:rPr>
              <a:t>(</a:t>
            </a:r>
            <a:r>
              <a:rPr lang="ar-KW" sz="2800" dirty="0" smtClean="0">
                <a:solidFill>
                  <a:srgbClr val="1F497D"/>
                </a:solidFill>
                <a:latin typeface="Calibri" pitchFamily="34" charset="0"/>
                <a:cs typeface="mohammad bold art 1" pitchFamily="2" charset="-78"/>
              </a:rPr>
              <a:t>3-9-12) والتي تطرقت إلى التزامات </a:t>
            </a:r>
            <a:r>
              <a:rPr lang="ar-KW" sz="2800" dirty="0" smtClean="0">
                <a:solidFill>
                  <a:srgbClr val="1F497D"/>
                </a:solidFill>
                <a:latin typeface="Calibri" pitchFamily="34" charset="0"/>
                <a:cs typeface="mohammad bold art 1" pitchFamily="2" charset="-78"/>
                <a:hlinkClick r:id="rId5"/>
              </a:rPr>
              <a:t>مقدم عرض الاستحواذ المنافس </a:t>
            </a:r>
            <a:r>
              <a:rPr lang="ar-KW" sz="2800" dirty="0" smtClean="0">
                <a:solidFill>
                  <a:srgbClr val="1F497D"/>
                </a:solidFill>
                <a:latin typeface="Calibri" pitchFamily="34" charset="0"/>
                <a:cs typeface="mohammad bold art 1" pitchFamily="2" charset="-78"/>
              </a:rPr>
              <a:t>كالآتي:</a:t>
            </a:r>
          </a:p>
          <a:p>
            <a:pPr marL="0" indent="0" algn="just" rtl="1">
              <a:buNone/>
            </a:pPr>
            <a:endParaRPr lang="ar-KW" sz="2800" dirty="0">
              <a:solidFill>
                <a:srgbClr val="1F497D"/>
              </a:solidFill>
              <a:latin typeface="Calibri" pitchFamily="34" charset="0"/>
              <a:cs typeface="mohammad bold art 1" pitchFamily="2" charset="-78"/>
            </a:endParaRPr>
          </a:p>
          <a:p>
            <a:pPr marL="0" indent="0" algn="justLow" rtl="1">
              <a:buNone/>
            </a:pPr>
            <a:r>
              <a:rPr lang="ar-KW" sz="2800" dirty="0">
                <a:solidFill>
                  <a:srgbClr val="1F497D"/>
                </a:solidFill>
                <a:latin typeface="Calibri" pitchFamily="34" charset="0"/>
                <a:cs typeface="mohammad bold art 1" pitchFamily="2" charset="-78"/>
              </a:rPr>
              <a:t>"فيما عدا الأحكام الواردة في المادة </a:t>
            </a:r>
            <a:r>
              <a:rPr lang="ar-KW" sz="2800" dirty="0" smtClean="0">
                <a:solidFill>
                  <a:srgbClr val="1F497D"/>
                </a:solidFill>
                <a:latin typeface="Calibri" pitchFamily="34" charset="0"/>
                <a:cs typeface="mohammad bold art 1" pitchFamily="2" charset="-78"/>
              </a:rPr>
              <a:t>(3- 9) </a:t>
            </a:r>
            <a:r>
              <a:rPr lang="ar-KW" sz="2800" dirty="0">
                <a:solidFill>
                  <a:srgbClr val="1F497D"/>
                </a:solidFill>
                <a:latin typeface="Calibri" pitchFamily="34" charset="0"/>
                <a:cs typeface="mohammad bold art 1" pitchFamily="2" charset="-78"/>
              </a:rPr>
              <a:t>من هذا </a:t>
            </a:r>
            <a:r>
              <a:rPr lang="ar-KW" sz="2800" dirty="0" smtClean="0">
                <a:solidFill>
                  <a:srgbClr val="1F497D"/>
                </a:solidFill>
                <a:latin typeface="Calibri" pitchFamily="34" charset="0"/>
                <a:cs typeface="mohammad bold art 1" pitchFamily="2" charset="-78"/>
              </a:rPr>
              <a:t>الكتاب، يلتزم </a:t>
            </a:r>
            <a:r>
              <a:rPr lang="ar-KW" sz="2800" dirty="0">
                <a:solidFill>
                  <a:srgbClr val="1F497D"/>
                </a:solidFill>
                <a:latin typeface="Calibri" pitchFamily="34" charset="0"/>
                <a:cs typeface="mohammad bold art 1" pitchFamily="2" charset="-78"/>
                <a:hlinkClick r:id="rId5"/>
              </a:rPr>
              <a:t>مقدم عرض الاستحواذ المنافس</a:t>
            </a:r>
            <a:r>
              <a:rPr lang="ar-KW" sz="2800" dirty="0">
                <a:solidFill>
                  <a:srgbClr val="1F497D"/>
                </a:solidFill>
                <a:latin typeface="Calibri" pitchFamily="34" charset="0"/>
                <a:cs typeface="mohammad bold art 1" pitchFamily="2" charset="-78"/>
              </a:rPr>
              <a:t> بذات الالتزامات التي تقع على </a:t>
            </a:r>
            <a:r>
              <a:rPr lang="ar-KW" sz="2800" dirty="0">
                <a:solidFill>
                  <a:srgbClr val="1F497D"/>
                </a:solidFill>
                <a:latin typeface="Calibri" pitchFamily="34" charset="0"/>
                <a:cs typeface="mohammad bold art 1" pitchFamily="2" charset="-78"/>
                <a:hlinkClick r:id="rId6"/>
              </a:rPr>
              <a:t>مقدم العرض الأصلي</a:t>
            </a:r>
            <a:r>
              <a:rPr lang="ar-KW" sz="2800" dirty="0">
                <a:solidFill>
                  <a:srgbClr val="1F497D"/>
                </a:solidFill>
                <a:latin typeface="Calibri" pitchFamily="34" charset="0"/>
                <a:cs typeface="mohammad bold art 1" pitchFamily="2" charset="-78"/>
              </a:rPr>
              <a:t>."</a:t>
            </a:r>
          </a:p>
        </p:txBody>
      </p:sp>
    </p:spTree>
    <p:extLst>
      <p:ext uri="{BB962C8B-B14F-4D97-AF65-F5344CB8AC3E}">
        <p14:creationId xmlns:p14="http://schemas.microsoft.com/office/powerpoint/2010/main" val="1918698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3100" b="1" dirty="0" smtClean="0">
                <a:solidFill>
                  <a:schemeClr val="tx2"/>
                </a:solidFill>
                <a:cs typeface="mohammad bold art 1" pitchFamily="2" charset="-78"/>
              </a:rPr>
              <a:t>التزامات </a:t>
            </a:r>
            <a:r>
              <a:rPr lang="ar-KW" sz="3100" b="1" dirty="0">
                <a:solidFill>
                  <a:schemeClr val="tx2"/>
                </a:solidFill>
                <a:cs typeface="mohammad bold art 1" pitchFamily="2" charset="-78"/>
              </a:rPr>
              <a:t>الشركة</a:t>
            </a:r>
            <a:r>
              <a:rPr lang="ar-KW" sz="3100" b="1" dirty="0" smtClean="0">
                <a:solidFill>
                  <a:schemeClr val="tx2"/>
                </a:solidFill>
                <a:cs typeface="mohammad bold art 1" pitchFamily="2" charset="-78"/>
              </a:rPr>
              <a:t> محل العرض</a:t>
            </a:r>
            <a:endParaRPr lang="en-US" sz="31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5536" y="210344"/>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15</a:t>
            </a:fld>
            <a:endParaRPr lang="en-GB" dirty="0"/>
          </a:p>
        </p:txBody>
      </p:sp>
      <p:sp>
        <p:nvSpPr>
          <p:cNvPr id="5" name="Content Placeholder 4"/>
          <p:cNvSpPr>
            <a:spLocks noGrp="1"/>
          </p:cNvSpPr>
          <p:nvPr>
            <p:ph idx="1"/>
          </p:nvPr>
        </p:nvSpPr>
        <p:spPr>
          <a:xfrm>
            <a:off x="387758" y="1470715"/>
            <a:ext cx="8229600" cy="4371900"/>
          </a:xfrm>
          <a:ln>
            <a:solidFill>
              <a:srgbClr val="D6BA12"/>
            </a:solidFill>
            <a:prstDash val="dashDot"/>
          </a:ln>
        </p:spPr>
        <p:txBody>
          <a:bodyPr>
            <a:normAutofit/>
          </a:bodyPr>
          <a:lstStyle/>
          <a:p>
            <a:pPr marL="0" indent="0" algn="just" rtl="1">
              <a:buNone/>
            </a:pPr>
            <a:r>
              <a:rPr lang="ar-KW" sz="2800" dirty="0">
                <a:solidFill>
                  <a:srgbClr val="1F497D"/>
                </a:solidFill>
                <a:latin typeface="Calibri" pitchFamily="34" charset="0"/>
                <a:cs typeface="mohammad bold art 1" pitchFamily="2" charset="-78"/>
              </a:rPr>
              <a:t>على </a:t>
            </a:r>
            <a:r>
              <a:rPr lang="ar-KW" sz="2800" dirty="0" smtClean="0">
                <a:solidFill>
                  <a:srgbClr val="1F497D"/>
                </a:solidFill>
                <a:latin typeface="Calibri" pitchFamily="34" charset="0"/>
                <a:cs typeface="mohammad bold art 1" pitchFamily="2" charset="-78"/>
              </a:rPr>
              <a:t>الشركة محل العرض الالتزام بأحكام </a:t>
            </a:r>
            <a:r>
              <a:rPr lang="ar-KW" sz="2800" dirty="0">
                <a:solidFill>
                  <a:srgbClr val="1F497D"/>
                </a:solidFill>
                <a:latin typeface="Calibri" pitchFamily="34" charset="0"/>
                <a:cs typeface="mohammad bold art 1" pitchFamily="2" charset="-78"/>
              </a:rPr>
              <a:t>المادة (</a:t>
            </a:r>
            <a:r>
              <a:rPr lang="ar-KW" sz="2800" dirty="0" smtClean="0">
                <a:solidFill>
                  <a:srgbClr val="1F497D"/>
                </a:solidFill>
                <a:latin typeface="Calibri" pitchFamily="34" charset="0"/>
                <a:cs typeface="mohammad bold art 1" pitchFamily="2" charset="-78"/>
              </a:rPr>
              <a:t>3-9-6) </a:t>
            </a:r>
            <a:r>
              <a:rPr lang="ar-KW" sz="2800" dirty="0">
                <a:solidFill>
                  <a:srgbClr val="1F497D"/>
                </a:solidFill>
                <a:latin typeface="Calibri" pitchFamily="34" charset="0"/>
                <a:cs typeface="mohammad bold art 1" pitchFamily="2" charset="-78"/>
              </a:rPr>
              <a:t>من الفصل الثالث للكتاب التاسع والتي تنص على ما يلي</a:t>
            </a:r>
            <a:r>
              <a:rPr lang="ar-KW" sz="2800" dirty="0" smtClean="0">
                <a:solidFill>
                  <a:srgbClr val="1F497D"/>
                </a:solidFill>
                <a:latin typeface="Calibri" pitchFamily="34" charset="0"/>
                <a:cs typeface="mohammad bold art 1" pitchFamily="2" charset="-78"/>
              </a:rPr>
              <a:t>:</a:t>
            </a:r>
          </a:p>
          <a:p>
            <a:pPr marL="0" indent="0" algn="just" rtl="1">
              <a:buNone/>
            </a:pPr>
            <a:endParaRPr lang="ar-KW" sz="2800" dirty="0">
              <a:solidFill>
                <a:srgbClr val="1F497D"/>
              </a:solidFill>
              <a:latin typeface="Calibri" pitchFamily="34" charset="0"/>
              <a:cs typeface="mohammad bold art 1" pitchFamily="2" charset="-78"/>
            </a:endParaRPr>
          </a:p>
          <a:p>
            <a:pPr marL="0" indent="0" algn="justLow" rtl="1">
              <a:buNone/>
            </a:pPr>
            <a:r>
              <a:rPr lang="ar-KW" sz="2600" dirty="0" smtClean="0">
                <a:solidFill>
                  <a:srgbClr val="1F497D"/>
                </a:solidFill>
                <a:latin typeface="Calibri" pitchFamily="34" charset="0"/>
                <a:cs typeface="mohammad bold art 1" pitchFamily="2" charset="-78"/>
              </a:rPr>
              <a:t>"</a:t>
            </a:r>
            <a:r>
              <a:rPr lang="ar-KW" sz="2600" dirty="0">
                <a:solidFill>
                  <a:srgbClr val="1F497D"/>
                </a:solidFill>
                <a:latin typeface="Calibri" pitchFamily="34" charset="0"/>
                <a:cs typeface="mohammad bold art 1" pitchFamily="2" charset="-78"/>
              </a:rPr>
              <a:t>يجب على أعضاء مجلس إدارة الشركة </a:t>
            </a:r>
            <a:r>
              <a:rPr lang="ar-KW" sz="2600" dirty="0">
                <a:solidFill>
                  <a:srgbClr val="1F497D"/>
                </a:solidFill>
                <a:latin typeface="Calibri" pitchFamily="34" charset="0"/>
                <a:cs typeface="mohammad bold art 1" pitchFamily="2" charset="-78"/>
                <a:hlinkClick r:id="rId5"/>
              </a:rPr>
              <a:t>محل العرض </a:t>
            </a:r>
            <a:r>
              <a:rPr lang="ar-KW" sz="2600" dirty="0">
                <a:solidFill>
                  <a:srgbClr val="1F497D"/>
                </a:solidFill>
                <a:latin typeface="Calibri" pitchFamily="34" charset="0"/>
                <a:cs typeface="mohammad bold art 1" pitchFamily="2" charset="-78"/>
              </a:rPr>
              <a:t>التعامل بحيادية بشأن </a:t>
            </a:r>
            <a:r>
              <a:rPr lang="ar-KW" sz="2600" dirty="0" smtClean="0">
                <a:solidFill>
                  <a:srgbClr val="1F497D"/>
                </a:solidFill>
                <a:latin typeface="Calibri" pitchFamily="34" charset="0"/>
                <a:cs typeface="mohammad bold art 1" pitchFamily="2" charset="-78"/>
                <a:hlinkClick r:id="rId6"/>
              </a:rPr>
              <a:t>عرض الاستحواذ </a:t>
            </a:r>
            <a:r>
              <a:rPr lang="ar-KW" sz="2600" dirty="0">
                <a:solidFill>
                  <a:srgbClr val="1F497D"/>
                </a:solidFill>
                <a:latin typeface="Calibri" pitchFamily="34" charset="0"/>
                <a:cs typeface="mohammad bold art 1" pitchFamily="2" charset="-78"/>
                <a:hlinkClick r:id="rId6"/>
              </a:rPr>
              <a:t>الأصلي </a:t>
            </a:r>
            <a:r>
              <a:rPr lang="ar-KW" sz="2600" dirty="0">
                <a:solidFill>
                  <a:srgbClr val="1F497D"/>
                </a:solidFill>
                <a:latin typeface="Calibri" pitchFamily="34" charset="0"/>
                <a:cs typeface="mohammad bold art 1" pitchFamily="2" charset="-78"/>
              </a:rPr>
              <a:t>و</a:t>
            </a:r>
            <a:r>
              <a:rPr lang="ar-KW" sz="2600" dirty="0">
                <a:solidFill>
                  <a:srgbClr val="1F497D"/>
                </a:solidFill>
                <a:latin typeface="Calibri" pitchFamily="34" charset="0"/>
                <a:cs typeface="mohammad bold art 1" pitchFamily="2" charset="-78"/>
                <a:hlinkClick r:id="rId7"/>
              </a:rPr>
              <a:t>عرض الاستحواذ المنافس</a:t>
            </a:r>
            <a:r>
              <a:rPr lang="ar-KW" sz="2600" dirty="0">
                <a:solidFill>
                  <a:srgbClr val="1F497D"/>
                </a:solidFill>
                <a:latin typeface="Calibri" pitchFamily="34" charset="0"/>
                <a:cs typeface="mohammad bold art 1" pitchFamily="2" charset="-78"/>
              </a:rPr>
              <a:t>. كما يلتزم مجلس إدارة الشركة </a:t>
            </a:r>
            <a:r>
              <a:rPr lang="ar-KW" sz="2600" dirty="0" smtClean="0">
                <a:solidFill>
                  <a:srgbClr val="1F497D"/>
                </a:solidFill>
                <a:latin typeface="Calibri" pitchFamily="34" charset="0"/>
                <a:cs typeface="mohammad bold art 1" pitchFamily="2" charset="-78"/>
                <a:hlinkClick r:id="rId5"/>
              </a:rPr>
              <a:t>محل العرض </a:t>
            </a:r>
            <a:r>
              <a:rPr lang="ar-KW" sz="2600" dirty="0">
                <a:solidFill>
                  <a:srgbClr val="1F497D"/>
                </a:solidFill>
                <a:latin typeface="Calibri" pitchFamily="34" charset="0"/>
                <a:cs typeface="mohammad bold art 1" pitchFamily="2" charset="-78"/>
              </a:rPr>
              <a:t>بإتاحة المعلومات ذاتها لكل من </a:t>
            </a:r>
            <a:r>
              <a:rPr lang="ar-KW" sz="2600" dirty="0">
                <a:solidFill>
                  <a:srgbClr val="1F497D"/>
                </a:solidFill>
                <a:latin typeface="Calibri" pitchFamily="34" charset="0"/>
                <a:cs typeface="mohammad bold art 1" pitchFamily="2" charset="-78"/>
                <a:hlinkClick r:id="rId8"/>
              </a:rPr>
              <a:t>مقدم عرض الاستحواذ </a:t>
            </a:r>
            <a:r>
              <a:rPr lang="ar-KW" sz="2600" dirty="0" smtClean="0">
                <a:solidFill>
                  <a:srgbClr val="1F497D"/>
                </a:solidFill>
                <a:latin typeface="Calibri" pitchFamily="34" charset="0"/>
                <a:cs typeface="mohammad bold art 1" pitchFamily="2" charset="-78"/>
                <a:hlinkClick r:id="rId8"/>
              </a:rPr>
              <a:t>الأصلي</a:t>
            </a:r>
            <a:r>
              <a:rPr lang="ar-KW" sz="2600" dirty="0" smtClean="0">
                <a:solidFill>
                  <a:srgbClr val="1F497D"/>
                </a:solidFill>
                <a:latin typeface="Calibri" pitchFamily="34" charset="0"/>
                <a:cs typeface="mohammad bold art 1" pitchFamily="2" charset="-78"/>
              </a:rPr>
              <a:t> و</a:t>
            </a:r>
            <a:r>
              <a:rPr lang="ar-KW" sz="2600" dirty="0" smtClean="0">
                <a:solidFill>
                  <a:srgbClr val="1F497D"/>
                </a:solidFill>
                <a:latin typeface="Calibri" pitchFamily="34" charset="0"/>
                <a:cs typeface="mohammad bold art 1" pitchFamily="2" charset="-78"/>
                <a:hlinkClick r:id="rId9"/>
              </a:rPr>
              <a:t>مقدم عرض الاستحواذ المنافس</a:t>
            </a:r>
            <a:r>
              <a:rPr lang="ar-KW" sz="2600" dirty="0" smtClean="0">
                <a:solidFill>
                  <a:srgbClr val="1F497D"/>
                </a:solidFill>
                <a:latin typeface="Calibri" pitchFamily="34" charset="0"/>
                <a:cs typeface="mohammad bold art 1" pitchFamily="2" charset="-78"/>
              </a:rPr>
              <a:t>."</a:t>
            </a:r>
          </a:p>
        </p:txBody>
      </p:sp>
    </p:spTree>
    <p:extLst>
      <p:ext uri="{BB962C8B-B14F-4D97-AF65-F5344CB8AC3E}">
        <p14:creationId xmlns:p14="http://schemas.microsoft.com/office/powerpoint/2010/main" val="1883962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ثالثاً: </a:t>
            </a:r>
            <a:endParaRPr lang="ar-KW" sz="5000" b="1" dirty="0">
              <a:solidFill>
                <a:schemeClr val="tx2"/>
              </a:solidFill>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تعديل مستند العرض</a:t>
            </a:r>
            <a:endParaRPr lang="ar-KW" sz="50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16</a:t>
            </a:fld>
            <a:endParaRPr lang="en-GB" dirty="0">
              <a:solidFill>
                <a:prstClr val="black">
                  <a:tint val="75000"/>
                </a:prstClr>
              </a:solidFill>
            </a:endParaRPr>
          </a:p>
        </p:txBody>
      </p:sp>
    </p:spTree>
    <p:extLst>
      <p:ext uri="{BB962C8B-B14F-4D97-AF65-F5344CB8AC3E}">
        <p14:creationId xmlns:p14="http://schemas.microsoft.com/office/powerpoint/2010/main" val="2777399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191181"/>
            <a:ext cx="8229600" cy="4371900"/>
          </a:xfrm>
          <a:ln>
            <a:solidFill>
              <a:srgbClr val="D6BA12"/>
            </a:solidFill>
            <a:prstDash val="dashDot"/>
          </a:ln>
        </p:spPr>
        <p:txBody>
          <a:bodyPr>
            <a:noAutofit/>
          </a:bodyPr>
          <a:lstStyle/>
          <a:p>
            <a:pPr marL="0" indent="0" algn="justLow" rtl="1">
              <a:lnSpc>
                <a:spcPct val="120000"/>
              </a:lnSpc>
              <a:spcBef>
                <a:spcPts val="0"/>
              </a:spcBef>
              <a:spcAft>
                <a:spcPts val="1000"/>
              </a:spcAft>
              <a:buNone/>
              <a:tabLst>
                <a:tab pos="274320" algn="l"/>
              </a:tabLst>
            </a:pPr>
            <a:r>
              <a:rPr lang="ar-KW" sz="2400" dirty="0">
                <a:solidFill>
                  <a:srgbClr val="1F497D"/>
                </a:solidFill>
                <a:latin typeface="Calibri" pitchFamily="34" charset="0"/>
                <a:cs typeface="mohammad bold art 1" pitchFamily="2" charset="-78"/>
              </a:rPr>
              <a:t>تم تنظيم </a:t>
            </a:r>
            <a:r>
              <a:rPr lang="ar-KW" sz="2400" dirty="0" smtClean="0">
                <a:solidFill>
                  <a:srgbClr val="1F497D"/>
                </a:solidFill>
                <a:latin typeface="Calibri" pitchFamily="34" charset="0"/>
                <a:cs typeface="mohammad bold art 1" pitchFamily="2" charset="-78"/>
              </a:rPr>
              <a:t>إجراءات </a:t>
            </a:r>
            <a:r>
              <a:rPr lang="ar-KW" sz="2400" dirty="0">
                <a:solidFill>
                  <a:srgbClr val="1F497D"/>
                </a:solidFill>
                <a:latin typeface="Calibri" pitchFamily="34" charset="0"/>
                <a:cs typeface="mohammad bold art 1" pitchFamily="2" charset="-78"/>
              </a:rPr>
              <a:t>تعديل </a:t>
            </a:r>
            <a:r>
              <a:rPr lang="ar-KW" sz="2400" dirty="0" smtClean="0">
                <a:solidFill>
                  <a:srgbClr val="1F497D"/>
                </a:solidFill>
                <a:latin typeface="Calibri" pitchFamily="34" charset="0"/>
                <a:cs typeface="mohammad bold art 1" pitchFamily="2" charset="-78"/>
              </a:rPr>
              <a:t>مستند عرض الاستحواذ الأصلي على </a:t>
            </a:r>
            <a:r>
              <a:rPr lang="ar-KW" sz="2400" dirty="0">
                <a:solidFill>
                  <a:srgbClr val="1F497D"/>
                </a:solidFill>
                <a:latin typeface="Calibri" pitchFamily="34" charset="0"/>
                <a:cs typeface="mohammad bold art 1" pitchFamily="2" charset="-78"/>
              </a:rPr>
              <a:t>النحو المبين في أحكام المادة </a:t>
            </a:r>
            <a:r>
              <a:rPr lang="ar-KW" sz="2400" dirty="0" smtClean="0">
                <a:solidFill>
                  <a:srgbClr val="1F497D"/>
                </a:solidFill>
                <a:latin typeface="Calibri" pitchFamily="34" charset="0"/>
                <a:cs typeface="mohammad bold art 1" pitchFamily="2" charset="-78"/>
              </a:rPr>
              <a:t>(3-9-7) </a:t>
            </a:r>
            <a:r>
              <a:rPr lang="ar-KW" sz="2400" dirty="0">
                <a:solidFill>
                  <a:srgbClr val="1F497D"/>
                </a:solidFill>
                <a:latin typeface="Calibri" pitchFamily="34" charset="0"/>
                <a:cs typeface="mohammad bold art 1" pitchFamily="2" charset="-78"/>
              </a:rPr>
              <a:t>من الكتاب </a:t>
            </a:r>
            <a:r>
              <a:rPr lang="ar-KW" sz="2400" dirty="0" smtClean="0">
                <a:solidFill>
                  <a:srgbClr val="1F497D"/>
                </a:solidFill>
                <a:latin typeface="Calibri" pitchFamily="34" charset="0"/>
                <a:cs typeface="mohammad bold art 1" pitchFamily="2" charset="-78"/>
              </a:rPr>
              <a:t>التاسع</a:t>
            </a:r>
            <a:r>
              <a:rPr lang="ar-KW" sz="2400" dirty="0">
                <a:solidFill>
                  <a:srgbClr val="1F497D"/>
                </a:solidFill>
                <a:latin typeface="Calibri" pitchFamily="34" charset="0"/>
                <a:cs typeface="mohammad bold art 1" pitchFamily="2" charset="-78"/>
              </a:rPr>
              <a:t> </a:t>
            </a:r>
            <a:r>
              <a:rPr lang="ar-KW" sz="2400" dirty="0" smtClean="0">
                <a:solidFill>
                  <a:srgbClr val="1F497D"/>
                </a:solidFill>
                <a:latin typeface="Calibri" pitchFamily="34" charset="0"/>
                <a:cs typeface="mohammad bold art 1" pitchFamily="2" charset="-78"/>
              </a:rPr>
              <a:t>كالآتي:</a:t>
            </a:r>
          </a:p>
          <a:p>
            <a:pPr marL="0" lvl="0" indent="0" algn="justLow" rtl="1">
              <a:lnSpc>
                <a:spcPct val="120000"/>
              </a:lnSpc>
              <a:spcBef>
                <a:spcPts val="0"/>
              </a:spcBef>
              <a:spcAft>
                <a:spcPts val="1000"/>
              </a:spcAft>
              <a:buNone/>
              <a:tabLst>
                <a:tab pos="274320" algn="l"/>
              </a:tabLst>
            </a:pPr>
            <a:r>
              <a:rPr lang="ar-KW" sz="2400" dirty="0">
                <a:solidFill>
                  <a:srgbClr val="1F497D"/>
                </a:solidFill>
                <a:latin typeface="Calibri" pitchFamily="34" charset="0"/>
                <a:cs typeface="mohammad bold art 1" pitchFamily="2" charset="-78"/>
              </a:rPr>
              <a:t>"</a:t>
            </a:r>
            <a:r>
              <a:rPr lang="ar-KW" sz="2400" dirty="0" smtClean="0">
                <a:solidFill>
                  <a:srgbClr val="1F497D"/>
                </a:solidFill>
                <a:latin typeface="Calibri" pitchFamily="34" charset="0"/>
                <a:cs typeface="mohammad bold art 1" pitchFamily="2" charset="-78"/>
              </a:rPr>
              <a:t>يجوز </a:t>
            </a:r>
            <a:r>
              <a:rPr lang="ar-KW" sz="2400" dirty="0">
                <a:solidFill>
                  <a:srgbClr val="1F497D"/>
                </a:solidFill>
                <a:latin typeface="Calibri" pitchFamily="34" charset="0"/>
                <a:cs typeface="mohammad bold art 1" pitchFamily="2" charset="-78"/>
                <a:hlinkClick r:id="rId3"/>
              </a:rPr>
              <a:t>لمقدم عرض الاستحواذ الأصلي </a:t>
            </a:r>
            <a:r>
              <a:rPr lang="ar-KW" sz="2400" dirty="0">
                <a:solidFill>
                  <a:srgbClr val="1F497D"/>
                </a:solidFill>
                <a:latin typeface="Calibri" pitchFamily="34" charset="0"/>
                <a:cs typeface="mohammad bold art 1" pitchFamily="2" charset="-78"/>
              </a:rPr>
              <a:t>– بعد تقديم </a:t>
            </a:r>
            <a:r>
              <a:rPr lang="ar-KW" sz="2400" dirty="0">
                <a:solidFill>
                  <a:srgbClr val="1F497D"/>
                </a:solidFill>
                <a:latin typeface="Calibri" pitchFamily="34" charset="0"/>
                <a:cs typeface="mohammad bold art 1" pitchFamily="2" charset="-78"/>
                <a:hlinkClick r:id="rId4"/>
              </a:rPr>
              <a:t>عرض الاستحواذ المنافس</a:t>
            </a:r>
            <a:r>
              <a:rPr lang="ar-KW" sz="2400" dirty="0">
                <a:solidFill>
                  <a:srgbClr val="1F497D"/>
                </a:solidFill>
                <a:latin typeface="Calibri" pitchFamily="34" charset="0"/>
                <a:cs typeface="mohammad bold art 1" pitchFamily="2" charset="-78"/>
              </a:rPr>
              <a:t> وقبل عقد الجمعية العامة العادية للشركة </a:t>
            </a:r>
            <a:r>
              <a:rPr lang="ar-KW" sz="2400" dirty="0">
                <a:solidFill>
                  <a:srgbClr val="1F497D"/>
                </a:solidFill>
                <a:latin typeface="Calibri" pitchFamily="34" charset="0"/>
                <a:cs typeface="mohammad bold art 1" pitchFamily="2" charset="-78"/>
                <a:hlinkClick r:id="rId5"/>
              </a:rPr>
              <a:t>محل العرض </a:t>
            </a:r>
            <a:r>
              <a:rPr lang="ar-KW" sz="2400" dirty="0">
                <a:solidFill>
                  <a:srgbClr val="1F497D"/>
                </a:solidFill>
                <a:latin typeface="Calibri" pitchFamily="34" charset="0"/>
                <a:cs typeface="mohammad bold art 1" pitchFamily="2" charset="-78"/>
              </a:rPr>
              <a:t>المنعقدة لاختيار أحد العروض – التقدم للهيئة بطلب تعديل </a:t>
            </a:r>
            <a:r>
              <a:rPr lang="ar-KW" sz="2400" dirty="0">
                <a:solidFill>
                  <a:srgbClr val="1F497D"/>
                </a:solidFill>
                <a:latin typeface="Calibri" pitchFamily="34" charset="0"/>
                <a:cs typeface="mohammad bold art 1" pitchFamily="2" charset="-78"/>
                <a:hlinkClick r:id="rId6"/>
              </a:rPr>
              <a:t>مستند العرض</a:t>
            </a:r>
            <a:r>
              <a:rPr lang="ar-KW" sz="2400" dirty="0">
                <a:solidFill>
                  <a:srgbClr val="1F497D"/>
                </a:solidFill>
                <a:latin typeface="Calibri" pitchFamily="34" charset="0"/>
                <a:cs typeface="mohammad bold art 1" pitchFamily="2" charset="-78"/>
              </a:rPr>
              <a:t>، وذلك في حال الرغبة بتعديل شرط من شروط عملية الاستحواذ، بشرط أن يكون التعديل جوهريا ولصالح المساهمين. </a:t>
            </a:r>
            <a:r>
              <a:rPr lang="ar-KW" sz="2400" dirty="0" smtClean="0">
                <a:solidFill>
                  <a:srgbClr val="1F497D"/>
                </a:solidFill>
                <a:latin typeface="Calibri" pitchFamily="34" charset="0"/>
                <a:cs typeface="mohammad bold art 1" pitchFamily="2" charset="-78"/>
              </a:rPr>
              <a:t>" </a:t>
            </a:r>
          </a:p>
        </p:txBody>
      </p:sp>
      <p:sp>
        <p:nvSpPr>
          <p:cNvPr id="2" name="Title 1"/>
          <p:cNvSpPr>
            <a:spLocks noGrp="1"/>
          </p:cNvSpPr>
          <p:nvPr>
            <p:ph type="title"/>
          </p:nvPr>
        </p:nvSpPr>
        <p:spPr>
          <a:xfrm>
            <a:off x="2797072" y="218356"/>
            <a:ext cx="5876925" cy="1143000"/>
          </a:xfrm>
        </p:spPr>
        <p:txBody>
          <a:bodyPr>
            <a:noAutofit/>
          </a:bodyPr>
          <a:lstStyle/>
          <a:p>
            <a:pPr algn="r" rtl="1"/>
            <a:r>
              <a:rPr lang="ar-KW" sz="2800" b="1" dirty="0" smtClean="0">
                <a:solidFill>
                  <a:schemeClr val="tx2"/>
                </a:solidFill>
                <a:cs typeface="mohammad bold art 1" pitchFamily="2" charset="-78"/>
              </a:rPr>
              <a:t>تعديل مستند عرض الاستحواذ الأصلي</a:t>
            </a:r>
            <a:br>
              <a:rPr lang="ar-KW" sz="2800" b="1" dirty="0" smtClean="0">
                <a:solidFill>
                  <a:schemeClr val="tx2"/>
                </a:solidFill>
                <a:cs typeface="mohammad bold art 1" pitchFamily="2" charset="-78"/>
              </a:rPr>
            </a:br>
            <a:endParaRPr lang="en-US" sz="2800" b="1" dirty="0">
              <a:solidFill>
                <a:schemeClr val="tx2"/>
              </a:solidFill>
            </a:endParaRPr>
          </a:p>
        </p:txBody>
      </p:sp>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23528" y="66328"/>
            <a:ext cx="3170956" cy="914400"/>
          </a:xfrm>
          <a:prstGeom prst="rect">
            <a:avLst/>
          </a:prstGeom>
        </p:spPr>
      </p:pic>
      <p:pic>
        <p:nvPicPr>
          <p:cNvPr id="8"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980728"/>
            <a:ext cx="51229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17</a:t>
            </a:fld>
            <a:endParaRPr lang="en-GB" dirty="0"/>
          </a:p>
        </p:txBody>
      </p:sp>
    </p:spTree>
    <p:extLst>
      <p:ext uri="{BB962C8B-B14F-4D97-AF65-F5344CB8AC3E}">
        <p14:creationId xmlns:p14="http://schemas.microsoft.com/office/powerpoint/2010/main" val="6352511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entagon 14"/>
          <p:cNvSpPr/>
          <p:nvPr/>
        </p:nvSpPr>
        <p:spPr>
          <a:xfrm>
            <a:off x="7103808" y="2444387"/>
            <a:ext cx="1981762" cy="2130854"/>
          </a:xfrm>
          <a:prstGeom prst="homePlate">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ar-YE" sz="1600" dirty="0">
                <a:solidFill>
                  <a:srgbClr val="1F497D"/>
                </a:solidFill>
                <a:latin typeface="Calibri" pitchFamily="34" charset="0"/>
                <a:cs typeface="mohammad bold art 1" pitchFamily="2" charset="-78"/>
              </a:rPr>
              <a:t>في حالة رفض الهيئة تعديل </a:t>
            </a:r>
            <a:r>
              <a:rPr lang="ar-YE" sz="1600" dirty="0">
                <a:solidFill>
                  <a:srgbClr val="1F497D"/>
                </a:solidFill>
                <a:latin typeface="Calibri" pitchFamily="34" charset="0"/>
                <a:cs typeface="mohammad bold art 1" pitchFamily="2" charset="-78"/>
                <a:hlinkClick r:id="rId3"/>
              </a:rPr>
              <a:t>مستند العرض</a:t>
            </a:r>
            <a:endParaRPr lang="en-US" sz="1600" dirty="0">
              <a:solidFill>
                <a:srgbClr val="1F497D"/>
              </a:solidFill>
              <a:latin typeface="Calibri" pitchFamily="34" charset="0"/>
              <a:cs typeface="mohammad bold art 1" pitchFamily="2" charset="-78"/>
            </a:endParaRPr>
          </a:p>
        </p:txBody>
      </p:sp>
      <p:sp>
        <p:nvSpPr>
          <p:cNvPr id="34" name="Pentagon 33"/>
          <p:cNvSpPr/>
          <p:nvPr/>
        </p:nvSpPr>
        <p:spPr>
          <a:xfrm>
            <a:off x="3642704" y="2745075"/>
            <a:ext cx="2632760" cy="1978867"/>
          </a:xfrm>
          <a:prstGeom prst="homePlate">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ar-YE" sz="1600" dirty="0">
                <a:solidFill>
                  <a:srgbClr val="1F497D"/>
                </a:solidFill>
                <a:latin typeface="Calibri" pitchFamily="34" charset="0"/>
                <a:cs typeface="mohammad bold art 1" pitchFamily="2" charset="-78"/>
              </a:rPr>
              <a:t>في حال موافقة الهيئة على مستند عرض الاستحواذ الأصلي </a:t>
            </a:r>
            <a:r>
              <a:rPr lang="ar-YE" sz="1600" dirty="0">
                <a:solidFill>
                  <a:srgbClr val="1F497D"/>
                </a:solidFill>
                <a:latin typeface="Calibri" pitchFamily="34" charset="0"/>
                <a:cs typeface="mohammad bold art 1" pitchFamily="2" charset="-78"/>
                <a:hlinkClick r:id="rId4"/>
              </a:rPr>
              <a:t>المعدل</a:t>
            </a:r>
            <a:endParaRPr lang="en-US" sz="1600" dirty="0">
              <a:solidFill>
                <a:srgbClr val="1F497D"/>
              </a:solidFill>
              <a:latin typeface="Calibri" pitchFamily="34" charset="0"/>
              <a:cs typeface="mohammad bold art 1" pitchFamily="2" charset="-78"/>
            </a:endParaRPr>
          </a:p>
        </p:txBody>
      </p:sp>
      <p:sp>
        <p:nvSpPr>
          <p:cNvPr id="2" name="Title 1"/>
          <p:cNvSpPr>
            <a:spLocks noGrp="1"/>
          </p:cNvSpPr>
          <p:nvPr>
            <p:ph type="title"/>
          </p:nvPr>
        </p:nvSpPr>
        <p:spPr>
          <a:xfrm>
            <a:off x="2809875" y="374815"/>
            <a:ext cx="5876925" cy="1143000"/>
          </a:xfrm>
        </p:spPr>
        <p:txBody>
          <a:bodyPr>
            <a:noAutofit/>
          </a:bodyPr>
          <a:lstStyle/>
          <a:p>
            <a:pPr algn="r" rtl="1"/>
            <a:r>
              <a:rPr lang="ar-KW" sz="3200" b="1" dirty="0">
                <a:solidFill>
                  <a:schemeClr val="tx2"/>
                </a:solidFill>
                <a:cs typeface="mohammad bold art 1" pitchFamily="2" charset="-78"/>
              </a:rPr>
              <a:t>إجراءات تعديل مستند عرض الاستحواذ الأصلي</a:t>
            </a:r>
            <a:br>
              <a:rPr lang="ar-KW" sz="3200" b="1" dirty="0">
                <a:solidFill>
                  <a:schemeClr val="tx2"/>
                </a:solidFill>
                <a:cs typeface="mohammad bold art 1" pitchFamily="2" charset="-78"/>
              </a:rPr>
            </a:br>
            <a:endParaRPr lang="en-US" sz="3200" b="1" dirty="0">
              <a:solidFill>
                <a:schemeClr val="tx2"/>
              </a:solidFill>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624086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18</a:t>
            </a:fld>
            <a:endParaRPr lang="en-GB" dirty="0"/>
          </a:p>
        </p:txBody>
      </p:sp>
      <p:cxnSp>
        <p:nvCxnSpPr>
          <p:cNvPr id="22" name="Straight Arrow Connector 21"/>
          <p:cNvCxnSpPr/>
          <p:nvPr/>
        </p:nvCxnSpPr>
        <p:spPr>
          <a:xfrm>
            <a:off x="1331640" y="3231306"/>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529295" y="3743960"/>
            <a:ext cx="1793701" cy="234253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YE" sz="1700" dirty="0">
                <a:solidFill>
                  <a:srgbClr val="1F497D"/>
                </a:solidFill>
                <a:latin typeface="Calibri" pitchFamily="34" charset="0"/>
                <a:cs typeface="mohammad bold art 1" pitchFamily="2" charset="-78"/>
              </a:rPr>
              <a:t>يقوم </a:t>
            </a:r>
            <a:r>
              <a:rPr lang="ar-YE" sz="1700" dirty="0">
                <a:solidFill>
                  <a:srgbClr val="1F497D"/>
                </a:solidFill>
                <a:latin typeface="Calibri" pitchFamily="34" charset="0"/>
                <a:cs typeface="mohammad bold art 1" pitchFamily="2" charset="-78"/>
                <a:hlinkClick r:id="rId7"/>
              </a:rPr>
              <a:t>مقدم عرض الاستحواذ الأصلي</a:t>
            </a:r>
            <a:r>
              <a:rPr lang="ar-KW" sz="1700" dirty="0">
                <a:solidFill>
                  <a:srgbClr val="1F497D"/>
                </a:solidFill>
                <a:latin typeface="Calibri" pitchFamily="34" charset="0"/>
                <a:cs typeface="mohammad bold art 1" pitchFamily="2" charset="-78"/>
              </a:rPr>
              <a:t> </a:t>
            </a:r>
            <a:r>
              <a:rPr lang="ar-KW" sz="1700" dirty="0" smtClean="0">
                <a:solidFill>
                  <a:srgbClr val="1F497D"/>
                </a:solidFill>
                <a:latin typeface="Calibri" pitchFamily="34" charset="0"/>
                <a:cs typeface="mohammad bold art 1" pitchFamily="2" charset="-78"/>
              </a:rPr>
              <a:t>بالإعلان وفق الآلية  المذكورة في المادة </a:t>
            </a:r>
          </a:p>
          <a:p>
            <a:pPr algn="ctr"/>
            <a:r>
              <a:rPr lang="ar-KW" sz="1700" dirty="0" smtClean="0">
                <a:solidFill>
                  <a:srgbClr val="1F497D"/>
                </a:solidFill>
                <a:latin typeface="Calibri" pitchFamily="34" charset="0"/>
                <a:cs typeface="mohammad bold art 1" pitchFamily="2" charset="-78"/>
                <a:hlinkClick r:id="rId8"/>
              </a:rPr>
              <a:t>(</a:t>
            </a:r>
            <a:r>
              <a:rPr lang="ar-KW" sz="1700" dirty="0" smtClean="0">
                <a:solidFill>
                  <a:srgbClr val="1F497D"/>
                </a:solidFill>
                <a:latin typeface="Calibri" pitchFamily="34" charset="0"/>
                <a:cs typeface="mohammad bold art 1" pitchFamily="2" charset="-78"/>
                <a:hlinkClick r:id="rId9"/>
              </a:rPr>
              <a:t>3-3-9</a:t>
            </a:r>
            <a:r>
              <a:rPr lang="ar-KW" sz="1700" dirty="0" smtClean="0">
                <a:solidFill>
                  <a:srgbClr val="1F497D"/>
                </a:solidFill>
                <a:latin typeface="Calibri" pitchFamily="34" charset="0"/>
                <a:cs typeface="mohammad bold art 1" pitchFamily="2" charset="-78"/>
                <a:hlinkClick r:id="rId8"/>
              </a:rPr>
              <a:t>)</a:t>
            </a:r>
            <a:endParaRPr lang="en-US" sz="1700" dirty="0">
              <a:solidFill>
                <a:srgbClr val="1F497D"/>
              </a:solidFill>
              <a:latin typeface="Calibri" pitchFamily="34" charset="0"/>
              <a:cs typeface="mohammad bold art 1" pitchFamily="2" charset="-78"/>
            </a:endParaRPr>
          </a:p>
        </p:txBody>
      </p:sp>
      <p:sp>
        <p:nvSpPr>
          <p:cNvPr id="28" name="Rounded Rectangle 27"/>
          <p:cNvSpPr/>
          <p:nvPr/>
        </p:nvSpPr>
        <p:spPr>
          <a:xfrm>
            <a:off x="5839434" y="4237710"/>
            <a:ext cx="2753731" cy="1848782"/>
          </a:xfrm>
          <a:prstGeom prst="round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justLow" rtl="1"/>
            <a:r>
              <a:rPr lang="ar-YE" sz="1550" dirty="0">
                <a:solidFill>
                  <a:srgbClr val="1F497D"/>
                </a:solidFill>
                <a:latin typeface="Calibri" pitchFamily="34" charset="0"/>
                <a:cs typeface="mohammad bold art 1" pitchFamily="2" charset="-78"/>
              </a:rPr>
              <a:t>على </a:t>
            </a:r>
            <a:r>
              <a:rPr lang="ar-YE" sz="1550" dirty="0">
                <a:solidFill>
                  <a:srgbClr val="1F497D"/>
                </a:solidFill>
                <a:latin typeface="Calibri" pitchFamily="34" charset="0"/>
                <a:cs typeface="mohammad bold art 1" pitchFamily="2" charset="-78"/>
                <a:hlinkClick r:id="rId7"/>
              </a:rPr>
              <a:t>مقدم العرض </a:t>
            </a:r>
            <a:r>
              <a:rPr lang="ar-YE" sz="1550" dirty="0">
                <a:solidFill>
                  <a:srgbClr val="1F497D"/>
                </a:solidFill>
                <a:latin typeface="Calibri" pitchFamily="34" charset="0"/>
                <a:cs typeface="mohammad bold art 1" pitchFamily="2" charset="-78"/>
              </a:rPr>
              <a:t>استكمال إجراءات تنفيذ عملية الاستحواذ وفقاً </a:t>
            </a:r>
            <a:r>
              <a:rPr lang="ar-YE" sz="1550" dirty="0" smtClean="0">
                <a:solidFill>
                  <a:srgbClr val="1F497D"/>
                </a:solidFill>
                <a:latin typeface="Calibri" pitchFamily="34" charset="0"/>
                <a:cs typeface="mohammad bold art 1" pitchFamily="2" charset="-78"/>
              </a:rPr>
              <a:t>ل</a:t>
            </a:r>
            <a:r>
              <a:rPr lang="ar-YE" sz="1550" dirty="0" smtClean="0">
                <a:solidFill>
                  <a:srgbClr val="1F497D"/>
                </a:solidFill>
                <a:latin typeface="Calibri" pitchFamily="34" charset="0"/>
                <a:cs typeface="mohammad bold art 1" pitchFamily="2" charset="-78"/>
                <a:hlinkClick r:id="rId10"/>
              </a:rPr>
              <a:t>مستند </a:t>
            </a:r>
            <a:r>
              <a:rPr lang="ar-YE" sz="1550" dirty="0">
                <a:solidFill>
                  <a:srgbClr val="1F497D"/>
                </a:solidFill>
                <a:latin typeface="Calibri" pitchFamily="34" charset="0"/>
                <a:cs typeface="mohammad bold art 1" pitchFamily="2" charset="-78"/>
                <a:hlinkClick r:id="rId10"/>
              </a:rPr>
              <a:t>العرض الأصلي</a:t>
            </a:r>
            <a:r>
              <a:rPr lang="ar-YE" sz="1550" dirty="0">
                <a:solidFill>
                  <a:srgbClr val="1F497D"/>
                </a:solidFill>
                <a:latin typeface="Calibri" pitchFamily="34" charset="0"/>
                <a:cs typeface="mohammad bold art 1" pitchFamily="2" charset="-78"/>
              </a:rPr>
              <a:t>، وذلك اعتباراً من اليوم التالي لإعلان الهيئة رفضها ل</a:t>
            </a:r>
            <a:r>
              <a:rPr lang="ar-YE" sz="1550" dirty="0">
                <a:solidFill>
                  <a:srgbClr val="1F497D"/>
                </a:solidFill>
                <a:latin typeface="Calibri" pitchFamily="34" charset="0"/>
                <a:cs typeface="mohammad bold art 1" pitchFamily="2" charset="-78"/>
                <a:hlinkClick r:id="rId4"/>
              </a:rPr>
              <a:t>مستند العرض المعدل</a:t>
            </a:r>
            <a:r>
              <a:rPr lang="ar-YE" sz="1550" dirty="0">
                <a:solidFill>
                  <a:srgbClr val="1F497D"/>
                </a:solidFill>
                <a:latin typeface="Calibri" pitchFamily="34" charset="0"/>
                <a:cs typeface="mohammad bold art 1" pitchFamily="2" charset="-78"/>
              </a:rPr>
              <a:t>.</a:t>
            </a:r>
            <a:endParaRPr lang="ar-KW" sz="1550" dirty="0">
              <a:solidFill>
                <a:srgbClr val="1F497D"/>
              </a:solidFill>
              <a:latin typeface="Calibri" pitchFamily="34" charset="0"/>
              <a:cs typeface="mohammad bold art 1" pitchFamily="2" charset="-78"/>
            </a:endParaRPr>
          </a:p>
        </p:txBody>
      </p:sp>
      <p:sp>
        <p:nvSpPr>
          <p:cNvPr id="16" name="Pentagon 15"/>
          <p:cNvSpPr/>
          <p:nvPr/>
        </p:nvSpPr>
        <p:spPr>
          <a:xfrm>
            <a:off x="497586" y="1426649"/>
            <a:ext cx="2432605" cy="1804657"/>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600" dirty="0" smtClean="0">
                <a:solidFill>
                  <a:srgbClr val="1F497D"/>
                </a:solidFill>
                <a:latin typeface="Calibri" pitchFamily="34" charset="0"/>
                <a:cs typeface="mohammad bold art 1" pitchFamily="2" charset="-78"/>
              </a:rPr>
              <a:t>    </a:t>
            </a:r>
            <a:r>
              <a:rPr lang="ar-YE" sz="1600" dirty="0" smtClean="0">
                <a:solidFill>
                  <a:srgbClr val="1F497D"/>
                </a:solidFill>
                <a:latin typeface="Calibri" pitchFamily="34" charset="0"/>
                <a:cs typeface="mohammad bold art 1" pitchFamily="2" charset="-78"/>
              </a:rPr>
              <a:t>يقوم </a:t>
            </a:r>
            <a:r>
              <a:rPr lang="ar-YE" sz="1600" dirty="0">
                <a:solidFill>
                  <a:srgbClr val="1F497D"/>
                </a:solidFill>
                <a:latin typeface="Calibri" pitchFamily="34" charset="0"/>
                <a:cs typeface="mohammad bold art 1" pitchFamily="2" charset="-78"/>
                <a:hlinkClick r:id="rId7"/>
              </a:rPr>
              <a:t>مقدم عرض الاستحواذ الأصلي </a:t>
            </a:r>
            <a:r>
              <a:rPr lang="ar-YE" sz="1600" dirty="0">
                <a:solidFill>
                  <a:srgbClr val="1F497D"/>
                </a:solidFill>
                <a:latin typeface="Calibri" pitchFamily="34" charset="0"/>
                <a:cs typeface="mohammad bold art 1" pitchFamily="2" charset="-78"/>
              </a:rPr>
              <a:t>بتقديم طلب مسبب للهيئة لتعديل عرضه، على </a:t>
            </a:r>
            <a:r>
              <a:rPr lang="ar-YE" sz="1600" dirty="0" smtClean="0">
                <a:solidFill>
                  <a:srgbClr val="1F497D"/>
                </a:solidFill>
                <a:latin typeface="Calibri" pitchFamily="34" charset="0"/>
                <a:cs typeface="mohammad bold art 1" pitchFamily="2" charset="-78"/>
              </a:rPr>
              <a:t>أن</a:t>
            </a:r>
            <a:r>
              <a:rPr lang="ar-KW" sz="1600" dirty="0" smtClean="0">
                <a:solidFill>
                  <a:srgbClr val="1F497D"/>
                </a:solidFill>
                <a:latin typeface="Calibri" pitchFamily="34" charset="0"/>
                <a:cs typeface="mohammad bold art 1" pitchFamily="2" charset="-78"/>
              </a:rPr>
              <a:t> </a:t>
            </a:r>
            <a:r>
              <a:rPr lang="ar-YE" sz="1600" dirty="0" smtClean="0">
                <a:solidFill>
                  <a:srgbClr val="1F497D"/>
                </a:solidFill>
                <a:latin typeface="Calibri" pitchFamily="34" charset="0"/>
                <a:cs typeface="mohammad bold art 1" pitchFamily="2" charset="-78"/>
              </a:rPr>
              <a:t>يكون </a:t>
            </a:r>
            <a:r>
              <a:rPr lang="ar-YE" sz="1600" dirty="0" smtClean="0">
                <a:solidFill>
                  <a:srgbClr val="1F497D"/>
                </a:solidFill>
                <a:latin typeface="Calibri" pitchFamily="34" charset="0"/>
                <a:cs typeface="mohammad bold art 1" pitchFamily="2" charset="-78"/>
                <a:hlinkClick r:id="rId4"/>
              </a:rPr>
              <a:t>مستند</a:t>
            </a:r>
            <a:r>
              <a:rPr lang="ar-KW" sz="1600" dirty="0" smtClean="0">
                <a:solidFill>
                  <a:srgbClr val="1F497D"/>
                </a:solidFill>
                <a:latin typeface="Calibri" pitchFamily="34" charset="0"/>
                <a:cs typeface="mohammad bold art 1" pitchFamily="2" charset="-78"/>
                <a:hlinkClick r:id="rId4"/>
              </a:rPr>
              <a:t> </a:t>
            </a:r>
            <a:r>
              <a:rPr lang="ar-YE" sz="1600" dirty="0" smtClean="0">
                <a:solidFill>
                  <a:srgbClr val="1F497D"/>
                </a:solidFill>
                <a:latin typeface="Calibri" pitchFamily="34" charset="0"/>
                <a:cs typeface="mohammad bold art 1" pitchFamily="2" charset="-78"/>
                <a:hlinkClick r:id="rId4"/>
              </a:rPr>
              <a:t>العرض المعدل </a:t>
            </a:r>
            <a:r>
              <a:rPr lang="ar-YE" sz="1600" dirty="0" smtClean="0">
                <a:solidFill>
                  <a:srgbClr val="1F497D"/>
                </a:solidFill>
                <a:latin typeface="Calibri" pitchFamily="34" charset="0"/>
                <a:cs typeface="mohammad bold art 1" pitchFamily="2" charset="-78"/>
              </a:rPr>
              <a:t>مرفقاً بالطلب</a:t>
            </a:r>
            <a:r>
              <a:rPr lang="ar-KW" sz="1600" dirty="0" smtClean="0">
                <a:solidFill>
                  <a:srgbClr val="1F497D"/>
                </a:solidFill>
                <a:latin typeface="Calibri" pitchFamily="34" charset="0"/>
                <a:cs typeface="mohammad bold art 1" pitchFamily="2" charset="-78"/>
              </a:rPr>
              <a:t>.</a:t>
            </a:r>
            <a:endParaRPr lang="en-US" sz="1600" dirty="0">
              <a:solidFill>
                <a:srgbClr val="1F497D"/>
              </a:solidFill>
              <a:latin typeface="Calibri" pitchFamily="34" charset="0"/>
              <a:cs typeface="mohammad bold art 1" pitchFamily="2" charset="-78"/>
            </a:endParaRPr>
          </a:p>
        </p:txBody>
      </p:sp>
      <p:sp>
        <p:nvSpPr>
          <p:cNvPr id="29" name="Pentagon 28"/>
          <p:cNvSpPr/>
          <p:nvPr/>
        </p:nvSpPr>
        <p:spPr>
          <a:xfrm>
            <a:off x="2987824" y="1426649"/>
            <a:ext cx="2478529" cy="1873275"/>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dirty="0" smtClean="0">
                <a:solidFill>
                  <a:srgbClr val="1F497D"/>
                </a:solidFill>
                <a:latin typeface="Calibri" pitchFamily="34" charset="0"/>
                <a:cs typeface="mohammad bold art 1" pitchFamily="2" charset="-78"/>
              </a:rPr>
              <a:t>  </a:t>
            </a:r>
            <a:r>
              <a:rPr lang="ar-YE" dirty="0" smtClean="0">
                <a:solidFill>
                  <a:srgbClr val="1F497D"/>
                </a:solidFill>
                <a:latin typeface="Calibri" pitchFamily="34" charset="0"/>
                <a:cs typeface="mohammad bold art 1" pitchFamily="2" charset="-78"/>
              </a:rPr>
              <a:t>إيقاف </a:t>
            </a:r>
            <a:r>
              <a:rPr lang="ar-YE" dirty="0">
                <a:solidFill>
                  <a:srgbClr val="1F497D"/>
                </a:solidFill>
                <a:latin typeface="Calibri" pitchFamily="34" charset="0"/>
                <a:cs typeface="mohammad bold art 1" pitchFamily="2" charset="-78"/>
              </a:rPr>
              <a:t>إجراءات </a:t>
            </a:r>
            <a:r>
              <a:rPr lang="ar-YE" dirty="0">
                <a:solidFill>
                  <a:srgbClr val="1F497D"/>
                </a:solidFill>
                <a:latin typeface="Calibri" pitchFamily="34" charset="0"/>
                <a:cs typeface="mohammad bold art 1" pitchFamily="2" charset="-78"/>
                <a:hlinkClick r:id="rId11"/>
              </a:rPr>
              <a:t>عرض الاستحواذ الأصلي </a:t>
            </a:r>
            <a:r>
              <a:rPr lang="ar-YE" dirty="0">
                <a:solidFill>
                  <a:srgbClr val="1F497D"/>
                </a:solidFill>
                <a:latin typeface="Calibri" pitchFamily="34" charset="0"/>
                <a:cs typeface="mohammad bold art 1" pitchFamily="2" charset="-78"/>
              </a:rPr>
              <a:t>و</a:t>
            </a:r>
            <a:r>
              <a:rPr lang="ar-YE" dirty="0">
                <a:solidFill>
                  <a:srgbClr val="1F497D"/>
                </a:solidFill>
                <a:latin typeface="Calibri" pitchFamily="34" charset="0"/>
                <a:cs typeface="mohammad bold art 1" pitchFamily="2" charset="-78"/>
                <a:hlinkClick r:id="rId12"/>
              </a:rPr>
              <a:t>عرض </a:t>
            </a:r>
            <a:r>
              <a:rPr lang="ar-YE" dirty="0" smtClean="0">
                <a:solidFill>
                  <a:srgbClr val="1F497D"/>
                </a:solidFill>
                <a:latin typeface="Calibri" pitchFamily="34" charset="0"/>
                <a:cs typeface="mohammad bold art 1" pitchFamily="2" charset="-78"/>
                <a:hlinkClick r:id="rId12"/>
              </a:rPr>
              <a:t>الاستحواذ</a:t>
            </a:r>
            <a:r>
              <a:rPr lang="ar-KW" dirty="0" smtClean="0">
                <a:solidFill>
                  <a:srgbClr val="1F497D"/>
                </a:solidFill>
                <a:latin typeface="Calibri" pitchFamily="34" charset="0"/>
                <a:cs typeface="mohammad bold art 1" pitchFamily="2" charset="-78"/>
                <a:hlinkClick r:id="rId12"/>
              </a:rPr>
              <a:t> </a:t>
            </a:r>
            <a:r>
              <a:rPr lang="ar-YE" dirty="0" smtClean="0">
                <a:solidFill>
                  <a:srgbClr val="1F497D"/>
                </a:solidFill>
                <a:latin typeface="Calibri" pitchFamily="34" charset="0"/>
                <a:cs typeface="mohammad bold art 1" pitchFamily="2" charset="-78"/>
                <a:hlinkClick r:id="rId12"/>
              </a:rPr>
              <a:t>المنافس </a:t>
            </a:r>
            <a:r>
              <a:rPr lang="ar-KW" dirty="0" smtClean="0">
                <a:solidFill>
                  <a:srgbClr val="1F497D"/>
                </a:solidFill>
                <a:latin typeface="Calibri" pitchFamily="34" charset="0"/>
                <a:cs typeface="mohammad bold art 1" pitchFamily="2" charset="-78"/>
              </a:rPr>
              <a:t> </a:t>
            </a:r>
            <a:r>
              <a:rPr lang="ar-YE" dirty="0" smtClean="0">
                <a:solidFill>
                  <a:srgbClr val="1F497D"/>
                </a:solidFill>
                <a:latin typeface="Calibri" pitchFamily="34" charset="0"/>
                <a:cs typeface="mohammad bold art 1" pitchFamily="2" charset="-78"/>
              </a:rPr>
              <a:t>لمدة </a:t>
            </a:r>
            <a:r>
              <a:rPr lang="ar-YE" dirty="0">
                <a:solidFill>
                  <a:srgbClr val="1F497D"/>
                </a:solidFill>
                <a:latin typeface="Calibri" pitchFamily="34" charset="0"/>
                <a:cs typeface="mohammad bold art 1" pitchFamily="2" charset="-78"/>
              </a:rPr>
              <a:t>عشرة أيام عمل</a:t>
            </a:r>
            <a:endParaRPr lang="en-US" dirty="0">
              <a:solidFill>
                <a:srgbClr val="1F497D"/>
              </a:solidFill>
              <a:latin typeface="Calibri" pitchFamily="34" charset="0"/>
              <a:cs typeface="mohammad bold art 1" pitchFamily="2" charset="-78"/>
            </a:endParaRPr>
          </a:p>
        </p:txBody>
      </p:sp>
      <p:sp>
        <p:nvSpPr>
          <p:cNvPr id="44" name="Pentagon 43"/>
          <p:cNvSpPr/>
          <p:nvPr/>
        </p:nvSpPr>
        <p:spPr>
          <a:xfrm>
            <a:off x="5508104" y="1470949"/>
            <a:ext cx="3162433" cy="1498999"/>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fontAlgn="ctr"/>
            <a:r>
              <a:rPr lang="ar-YE" dirty="0">
                <a:solidFill>
                  <a:srgbClr val="1F497D"/>
                </a:solidFill>
                <a:latin typeface="Calibri" pitchFamily="34" charset="0"/>
                <a:cs typeface="mohammad bold art 1" pitchFamily="2" charset="-78"/>
              </a:rPr>
              <a:t>تصدر الهيئة موافقتها على </a:t>
            </a:r>
            <a:r>
              <a:rPr lang="ar-YE" dirty="0">
                <a:solidFill>
                  <a:srgbClr val="1F497D"/>
                </a:solidFill>
                <a:latin typeface="Calibri" pitchFamily="34" charset="0"/>
                <a:cs typeface="mohammad bold art 1" pitchFamily="2" charset="-78"/>
                <a:hlinkClick r:id="rId4"/>
              </a:rPr>
              <a:t>مستند العرض المعدل </a:t>
            </a:r>
            <a:r>
              <a:rPr lang="ar-YE" dirty="0">
                <a:solidFill>
                  <a:srgbClr val="1F497D"/>
                </a:solidFill>
                <a:latin typeface="Calibri" pitchFamily="34" charset="0"/>
                <a:cs typeface="mohammad bold art 1" pitchFamily="2" charset="-78"/>
              </a:rPr>
              <a:t>خلال هذه المدة. </a:t>
            </a:r>
            <a:endParaRPr lang="en-US" dirty="0">
              <a:solidFill>
                <a:srgbClr val="1F497D"/>
              </a:solidFill>
              <a:latin typeface="Calibri" pitchFamily="34" charset="0"/>
              <a:cs typeface="mohammad bold art 1" pitchFamily="2" charset="-78"/>
            </a:endParaRPr>
          </a:p>
        </p:txBody>
      </p:sp>
      <p:cxnSp>
        <p:nvCxnSpPr>
          <p:cNvPr id="45" name="Straight Arrow Connector 44"/>
          <p:cNvCxnSpPr/>
          <p:nvPr/>
        </p:nvCxnSpPr>
        <p:spPr>
          <a:xfrm flipH="1">
            <a:off x="5575747" y="2969948"/>
            <a:ext cx="977453" cy="126776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9" name="Rounded Rectangle 48"/>
          <p:cNvSpPr/>
          <p:nvPr/>
        </p:nvSpPr>
        <p:spPr>
          <a:xfrm>
            <a:off x="2759662" y="4237710"/>
            <a:ext cx="2858654" cy="1848782"/>
          </a:xfrm>
          <a:prstGeom prst="round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rtl="1" fontAlgn="ctr"/>
            <a:r>
              <a:rPr lang="ar-YE" sz="1600" dirty="0" smtClean="0">
                <a:solidFill>
                  <a:srgbClr val="1F497D"/>
                </a:solidFill>
                <a:latin typeface="Calibri" pitchFamily="34" charset="0"/>
                <a:cs typeface="mohammad bold art 1" pitchFamily="2" charset="-78"/>
              </a:rPr>
              <a:t>تستكمل </a:t>
            </a:r>
            <a:r>
              <a:rPr lang="ar-YE" sz="1600" dirty="0">
                <a:solidFill>
                  <a:srgbClr val="1F497D"/>
                </a:solidFill>
                <a:latin typeface="Calibri" pitchFamily="34" charset="0"/>
                <a:cs typeface="mohammad bold art 1" pitchFamily="2" charset="-78"/>
              </a:rPr>
              <a:t>إجراءات تنفيذ </a:t>
            </a:r>
            <a:r>
              <a:rPr lang="ar-YE" sz="1600" dirty="0">
                <a:solidFill>
                  <a:srgbClr val="1F497D"/>
                </a:solidFill>
                <a:latin typeface="Calibri" pitchFamily="34" charset="0"/>
                <a:cs typeface="mohammad bold art 1" pitchFamily="2" charset="-78"/>
                <a:hlinkClick r:id="rId12"/>
              </a:rPr>
              <a:t>عرض الاستحواذ المنافس </a:t>
            </a:r>
            <a:r>
              <a:rPr lang="ar-YE" sz="1600" dirty="0">
                <a:solidFill>
                  <a:srgbClr val="1F497D"/>
                </a:solidFill>
                <a:latin typeface="Calibri" pitchFamily="34" charset="0"/>
                <a:cs typeface="mohammad bold art 1" pitchFamily="2" charset="-78"/>
              </a:rPr>
              <a:t>المنصوص عليها في البند (</a:t>
            </a:r>
            <a:r>
              <a:rPr lang="en-GB" sz="1600" dirty="0">
                <a:solidFill>
                  <a:srgbClr val="1F497D"/>
                </a:solidFill>
                <a:latin typeface="Calibri" pitchFamily="34" charset="0"/>
                <a:cs typeface="mohammad bold art 1" pitchFamily="2" charset="-78"/>
              </a:rPr>
              <a:t>5</a:t>
            </a:r>
            <a:r>
              <a:rPr lang="ar-YE" sz="1600" dirty="0">
                <a:solidFill>
                  <a:srgbClr val="1F497D"/>
                </a:solidFill>
                <a:latin typeface="Calibri" pitchFamily="34" charset="0"/>
                <a:cs typeface="mohammad bold art 1" pitchFamily="2" charset="-78"/>
              </a:rPr>
              <a:t>) وما يليه من بنود من الملحق رقم (</a:t>
            </a:r>
            <a:r>
              <a:rPr lang="en-GB" sz="1600" dirty="0">
                <a:solidFill>
                  <a:srgbClr val="1F497D"/>
                </a:solidFill>
                <a:latin typeface="Calibri" pitchFamily="34" charset="0"/>
                <a:cs typeface="mohammad bold art 1" pitchFamily="2" charset="-78"/>
              </a:rPr>
              <a:t>4</a:t>
            </a:r>
            <a:r>
              <a:rPr lang="ar-YE" sz="1600" dirty="0">
                <a:solidFill>
                  <a:srgbClr val="1F497D"/>
                </a:solidFill>
                <a:latin typeface="Calibri" pitchFamily="34" charset="0"/>
                <a:cs typeface="mohammad bold art 1" pitchFamily="2" charset="-78"/>
              </a:rPr>
              <a:t>) من هذا الكتاب. </a:t>
            </a:r>
            <a:endParaRPr lang="en-US" sz="1600" dirty="0">
              <a:solidFill>
                <a:srgbClr val="1F497D"/>
              </a:solidFill>
              <a:latin typeface="Calibri" pitchFamily="34" charset="0"/>
              <a:cs typeface="mohammad bold art 1" pitchFamily="2" charset="-78"/>
            </a:endParaRPr>
          </a:p>
        </p:txBody>
      </p:sp>
      <p:cxnSp>
        <p:nvCxnSpPr>
          <p:cNvPr id="54" name="Straight Arrow Connector 53"/>
          <p:cNvCxnSpPr/>
          <p:nvPr/>
        </p:nvCxnSpPr>
        <p:spPr>
          <a:xfrm>
            <a:off x="6583503" y="2969948"/>
            <a:ext cx="868817" cy="126776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0" name="Content Placeholder 4"/>
          <p:cNvSpPr>
            <a:spLocks noGrp="1"/>
          </p:cNvSpPr>
          <p:nvPr>
            <p:ph idx="1"/>
          </p:nvPr>
        </p:nvSpPr>
        <p:spPr>
          <a:xfrm>
            <a:off x="409362" y="1333758"/>
            <a:ext cx="8302926" cy="4820404"/>
          </a:xfrm>
          <a:ln w="12700">
            <a:solidFill>
              <a:srgbClr val="D6BA12"/>
            </a:solidFill>
            <a:prstDash val="dashDot"/>
          </a:ln>
        </p:spPr>
        <p:txBody>
          <a:bodyPr>
            <a:normAutofit/>
          </a:bodyPr>
          <a:lstStyle/>
          <a:p>
            <a:endParaRPr lang="en-US" sz="17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185270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4" grpId="0" animBg="1"/>
      <p:bldP spid="23" grpId="0" animBg="1"/>
      <p:bldP spid="28" grpId="0" animBg="1"/>
      <p:bldP spid="16" grpId="0" animBg="1"/>
      <p:bldP spid="29" grpId="0" animBg="1"/>
      <p:bldP spid="44" grpId="0" animBg="1"/>
      <p:bldP spid="4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2600" b="1" dirty="0" smtClean="0">
                <a:solidFill>
                  <a:schemeClr val="tx2"/>
                </a:solidFill>
                <a:cs typeface="mohammad bold art 1" pitchFamily="2" charset="-78"/>
              </a:rPr>
              <a:t>تعديل مستند عرض الاستحواذ المنافس</a:t>
            </a:r>
            <a:br>
              <a:rPr lang="ar-KW" sz="2600" b="1" dirty="0" smtClean="0">
                <a:solidFill>
                  <a:schemeClr val="tx2"/>
                </a:solidFill>
                <a:cs typeface="mohammad bold art 1" pitchFamily="2" charset="-78"/>
              </a:rPr>
            </a:br>
            <a:endParaRPr lang="en-US" sz="2600" b="1" dirty="0">
              <a:solidFill>
                <a:schemeClr val="tx2"/>
              </a:solidFill>
            </a:endParaRPr>
          </a:p>
        </p:txBody>
      </p:sp>
      <p:sp>
        <p:nvSpPr>
          <p:cNvPr id="5" name="Content Placeholder 4"/>
          <p:cNvSpPr>
            <a:spLocks noGrp="1"/>
          </p:cNvSpPr>
          <p:nvPr>
            <p:ph idx="1"/>
          </p:nvPr>
        </p:nvSpPr>
        <p:spPr>
          <a:xfrm>
            <a:off x="419100" y="1361356"/>
            <a:ext cx="8229600" cy="4371900"/>
          </a:xfrm>
          <a:ln>
            <a:solidFill>
              <a:srgbClr val="D6BA12"/>
            </a:solidFill>
            <a:prstDash val="dashDot"/>
          </a:ln>
        </p:spPr>
        <p:txBody>
          <a:bodyPr>
            <a:normAutofit/>
          </a:bodyPr>
          <a:lstStyle/>
          <a:p>
            <a:pPr marL="0" lvl="0" indent="0" algn="justLow" rtl="1">
              <a:lnSpc>
                <a:spcPct val="120000"/>
              </a:lnSpc>
              <a:spcBef>
                <a:spcPts val="0"/>
              </a:spcBef>
              <a:spcAft>
                <a:spcPts val="1000"/>
              </a:spcAft>
              <a:buNone/>
              <a:tabLst>
                <a:tab pos="274320" algn="l"/>
              </a:tabLst>
            </a:pPr>
            <a:r>
              <a:rPr lang="ar-KW" sz="2800" dirty="0">
                <a:solidFill>
                  <a:srgbClr val="1F497D"/>
                </a:solidFill>
                <a:latin typeface="Calibri" pitchFamily="34" charset="0"/>
                <a:cs typeface="mohammad bold art 1" pitchFamily="2" charset="-78"/>
              </a:rPr>
              <a:t>نصت المادة (3-9-8) من الفصل الثالث (الاستحواذ) للكتاب التاسع (الاندماج والاستحواذ) على الآتي</a:t>
            </a:r>
            <a:r>
              <a:rPr lang="ar-KW" sz="2800" dirty="0" smtClean="0">
                <a:solidFill>
                  <a:srgbClr val="1F497D"/>
                </a:solidFill>
                <a:latin typeface="Calibri" pitchFamily="34" charset="0"/>
                <a:cs typeface="mohammad bold art 1" pitchFamily="2" charset="-78"/>
              </a:rPr>
              <a:t>:</a:t>
            </a:r>
          </a:p>
          <a:p>
            <a:pPr marL="0" lvl="0" indent="0" algn="justLow" rtl="1">
              <a:lnSpc>
                <a:spcPct val="120000"/>
              </a:lnSpc>
              <a:spcBef>
                <a:spcPts val="0"/>
              </a:spcBef>
              <a:spcAft>
                <a:spcPts val="1000"/>
              </a:spcAft>
              <a:buNone/>
              <a:tabLst>
                <a:tab pos="274320" algn="l"/>
              </a:tabLst>
            </a:pPr>
            <a:r>
              <a:rPr lang="ar-KW" sz="2800" dirty="0">
                <a:solidFill>
                  <a:srgbClr val="1F497D"/>
                </a:solidFill>
                <a:latin typeface="Calibri" pitchFamily="34" charset="0"/>
                <a:cs typeface="mohammad bold art 1" pitchFamily="2" charset="-78"/>
              </a:rPr>
              <a:t>"</a:t>
            </a:r>
            <a:r>
              <a:rPr lang="ar-YE" sz="2800" dirty="0" smtClean="0">
                <a:solidFill>
                  <a:srgbClr val="1F497D"/>
                </a:solidFill>
                <a:latin typeface="Calibri" pitchFamily="34" charset="0"/>
                <a:cs typeface="mohammad bold art 1" pitchFamily="2" charset="-78"/>
              </a:rPr>
              <a:t>يجوز ل</a:t>
            </a:r>
            <a:r>
              <a:rPr lang="ar-YE" sz="2800" dirty="0" smtClean="0">
                <a:solidFill>
                  <a:srgbClr val="1F497D"/>
                </a:solidFill>
                <a:latin typeface="Calibri" pitchFamily="34" charset="0"/>
                <a:cs typeface="mohammad bold art 1" pitchFamily="2" charset="-78"/>
                <a:hlinkClick r:id="rId4"/>
              </a:rPr>
              <a:t>مقدم عرض الاستحواذ المنافس </a:t>
            </a:r>
            <a:r>
              <a:rPr lang="ar-YE" sz="2800" dirty="0" smtClean="0">
                <a:solidFill>
                  <a:srgbClr val="1F497D"/>
                </a:solidFill>
                <a:latin typeface="Calibri" pitchFamily="34" charset="0"/>
                <a:cs typeface="mohammad bold art 1" pitchFamily="2" charset="-78"/>
              </a:rPr>
              <a:t>تعديل </a:t>
            </a:r>
            <a:r>
              <a:rPr lang="ar-YE" sz="2800" dirty="0">
                <a:solidFill>
                  <a:srgbClr val="1F497D"/>
                </a:solidFill>
                <a:latin typeface="Calibri" pitchFamily="34" charset="0"/>
                <a:cs typeface="mohammad bold art 1" pitchFamily="2" charset="-78"/>
              </a:rPr>
              <a:t>عرضه بعد </a:t>
            </a:r>
            <a:r>
              <a:rPr lang="ar-YE" sz="2800" dirty="0" smtClean="0">
                <a:solidFill>
                  <a:srgbClr val="1F497D"/>
                </a:solidFill>
                <a:latin typeface="Calibri" pitchFamily="34" charset="0"/>
                <a:cs typeface="mohammad bold art 1" pitchFamily="2" charset="-78"/>
              </a:rPr>
              <a:t>تعديل </a:t>
            </a:r>
            <a:r>
              <a:rPr lang="ar-YE" sz="2800" dirty="0">
                <a:solidFill>
                  <a:srgbClr val="1F497D"/>
                </a:solidFill>
                <a:latin typeface="Calibri" pitchFamily="34" charset="0"/>
                <a:cs typeface="mohammad bold art 1" pitchFamily="2" charset="-78"/>
                <a:hlinkClick r:id="rId5"/>
              </a:rPr>
              <a:t>عرض </a:t>
            </a:r>
            <a:r>
              <a:rPr lang="ar-YE" sz="2800" dirty="0" smtClean="0">
                <a:solidFill>
                  <a:srgbClr val="1F497D"/>
                </a:solidFill>
                <a:latin typeface="Calibri" pitchFamily="34" charset="0"/>
                <a:cs typeface="mohammad bold art 1" pitchFamily="2" charset="-78"/>
                <a:hlinkClick r:id="rId5"/>
              </a:rPr>
              <a:t>الاستحواذ </a:t>
            </a:r>
            <a:r>
              <a:rPr lang="ar-YE" sz="2800" dirty="0">
                <a:solidFill>
                  <a:srgbClr val="1F497D"/>
                </a:solidFill>
                <a:latin typeface="Calibri" pitchFamily="34" charset="0"/>
                <a:cs typeface="mohammad bold art 1" pitchFamily="2" charset="-78"/>
                <a:hlinkClick r:id="rId5"/>
              </a:rPr>
              <a:t>الأصلي </a:t>
            </a:r>
            <a:r>
              <a:rPr lang="ar-YE" sz="2800" dirty="0">
                <a:solidFill>
                  <a:srgbClr val="1F497D"/>
                </a:solidFill>
                <a:latin typeface="Calibri" pitchFamily="34" charset="0"/>
                <a:cs typeface="mohammad bold art 1" pitchFamily="2" charset="-78"/>
              </a:rPr>
              <a:t>وفقاً للمادة (</a:t>
            </a:r>
            <a:r>
              <a:rPr lang="en-GB" sz="2800" dirty="0">
                <a:solidFill>
                  <a:srgbClr val="1F497D"/>
                </a:solidFill>
                <a:latin typeface="Calibri" pitchFamily="34" charset="0"/>
                <a:cs typeface="mohammad bold art 1" pitchFamily="2" charset="-78"/>
              </a:rPr>
              <a:t>7-9-3</a:t>
            </a:r>
            <a:r>
              <a:rPr lang="ar-YE" sz="2800" dirty="0">
                <a:solidFill>
                  <a:srgbClr val="1F497D"/>
                </a:solidFill>
                <a:latin typeface="Calibri" pitchFamily="34" charset="0"/>
                <a:cs typeface="mohammad bold art 1" pitchFamily="2" charset="-78"/>
              </a:rPr>
              <a:t>) من هذا الكتاب، على أن تنطبق عليه ذات الأحكام والإجراءات المتبعة بشأن تعديل </a:t>
            </a:r>
            <a:r>
              <a:rPr lang="ar-YE" sz="2800" dirty="0">
                <a:solidFill>
                  <a:srgbClr val="1F497D"/>
                </a:solidFill>
                <a:latin typeface="Calibri" pitchFamily="34" charset="0"/>
                <a:cs typeface="mohammad bold art 1" pitchFamily="2" charset="-78"/>
                <a:hlinkClick r:id="rId5"/>
              </a:rPr>
              <a:t>عرض الاستحواذ الأصلي</a:t>
            </a:r>
            <a:r>
              <a:rPr lang="ar-YE" sz="2800" dirty="0" smtClean="0">
                <a:solidFill>
                  <a:srgbClr val="1F497D"/>
                </a:solidFill>
                <a:latin typeface="Calibri" pitchFamily="34" charset="0"/>
                <a:cs typeface="mohammad bold art 1" pitchFamily="2" charset="-78"/>
              </a:rPr>
              <a:t>.</a:t>
            </a:r>
            <a:r>
              <a:rPr lang="ar-KW" sz="2800" dirty="0" smtClean="0">
                <a:solidFill>
                  <a:srgbClr val="1F497D"/>
                </a:solidFill>
                <a:latin typeface="Calibri" pitchFamily="34" charset="0"/>
                <a:cs typeface="mohammad bold art 1" pitchFamily="2" charset="-78"/>
              </a:rPr>
              <a:t>"</a:t>
            </a:r>
            <a:endParaRPr lang="ar-KW" sz="2800" dirty="0">
              <a:solidFill>
                <a:srgbClr val="1F497D"/>
              </a:solidFill>
              <a:latin typeface="Calibri" pitchFamily="34" charset="0"/>
              <a:cs typeface="mohammad bold art 1" pitchFamily="2" charset="-78"/>
            </a:endParaRPr>
          </a:p>
        </p:txBody>
      </p: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19</a:t>
            </a:fld>
            <a:endParaRPr lang="en-GB" dirty="0"/>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678188" y="98072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432114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507" y="1639402"/>
            <a:ext cx="8070941" cy="3805822"/>
          </a:xfrm>
          <a:ln w="12700">
            <a:solidFill>
              <a:srgbClr val="D6BA12"/>
            </a:solidFill>
            <a:prstDash val="dashDot"/>
          </a:ln>
        </p:spPr>
        <p:txBody>
          <a:bodyPr>
            <a:noAutofit/>
          </a:bodyPr>
          <a:lstStyle/>
          <a:p>
            <a:pPr marL="0" indent="0" algn="justLow" rtl="1">
              <a:buNone/>
            </a:pPr>
            <a:endParaRPr lang="ar-KW" sz="2600" b="1" dirty="0" smtClean="0">
              <a:solidFill>
                <a:schemeClr val="tx2"/>
              </a:solidFill>
              <a:latin typeface="Calibri" pitchFamily="34" charset="0"/>
              <a:cs typeface="mohammad bold art 1" pitchFamily="2" charset="-78"/>
            </a:endParaRPr>
          </a:p>
          <a:p>
            <a:pPr marL="514350" indent="-514350" algn="justLow" rtl="1">
              <a:buFont typeface="+mj-lt"/>
              <a:buAutoNum type="arabicParenR"/>
            </a:pPr>
            <a:r>
              <a:rPr lang="ar-KW" sz="2600" b="1" dirty="0" smtClean="0">
                <a:solidFill>
                  <a:schemeClr val="tx2"/>
                </a:solidFill>
                <a:latin typeface="Calibri" pitchFamily="34" charset="0"/>
                <a:cs typeface="mohammad bold art 1" pitchFamily="2" charset="-78"/>
              </a:rPr>
              <a:t>تعريف عرض الاستحواذ المنافس. </a:t>
            </a:r>
            <a:endParaRPr lang="ar-KW" sz="2400" b="1" dirty="0" smtClean="0">
              <a:solidFill>
                <a:schemeClr val="tx2"/>
              </a:solidFill>
              <a:latin typeface="Calibri" pitchFamily="34" charset="0"/>
              <a:cs typeface="mohammad bold art 1" pitchFamily="2" charset="-78"/>
            </a:endParaRPr>
          </a:p>
          <a:p>
            <a:pPr marL="514350" indent="-514350" algn="justLow" rtl="1">
              <a:buFont typeface="+mj-lt"/>
              <a:buAutoNum type="arabicParenR"/>
            </a:pPr>
            <a:r>
              <a:rPr lang="ar-KW" sz="2600" b="1" dirty="0" smtClean="0">
                <a:solidFill>
                  <a:schemeClr val="tx2"/>
                </a:solidFill>
                <a:latin typeface="Calibri" pitchFamily="34" charset="0"/>
                <a:cs typeface="mohammad bold art 1" pitchFamily="2" charset="-78"/>
              </a:rPr>
              <a:t>أحكام </a:t>
            </a:r>
            <a:r>
              <a:rPr lang="ar-KW" sz="2600" b="1" dirty="0">
                <a:solidFill>
                  <a:schemeClr val="tx2"/>
                </a:solidFill>
                <a:latin typeface="Calibri" pitchFamily="34" charset="0"/>
                <a:cs typeface="mohammad bold art 1" pitchFamily="2" charset="-78"/>
              </a:rPr>
              <a:t>و إجراءات تنفيذ عمليات </a:t>
            </a:r>
            <a:r>
              <a:rPr lang="ar-KW" sz="2600" b="1" dirty="0" smtClean="0">
                <a:solidFill>
                  <a:schemeClr val="tx2"/>
                </a:solidFill>
                <a:latin typeface="Calibri" pitchFamily="34" charset="0"/>
                <a:cs typeface="mohammad bold art 1" pitchFamily="2" charset="-78"/>
              </a:rPr>
              <a:t>الاستحواذ </a:t>
            </a:r>
            <a:r>
              <a:rPr lang="ar-KW" sz="2600" b="1" dirty="0">
                <a:solidFill>
                  <a:schemeClr val="tx2"/>
                </a:solidFill>
                <a:latin typeface="Calibri" pitchFamily="34" charset="0"/>
                <a:cs typeface="mohammad bold art 1" pitchFamily="2" charset="-78"/>
              </a:rPr>
              <a:t>المنافس.</a:t>
            </a:r>
          </a:p>
          <a:p>
            <a:pPr marL="571500" indent="-514350" algn="justLow" rtl="1">
              <a:buFont typeface="+mj-lt"/>
              <a:buAutoNum type="arabicParenR"/>
            </a:pPr>
            <a:r>
              <a:rPr lang="ar-KW" sz="2600" b="1" dirty="0" smtClean="0">
                <a:solidFill>
                  <a:schemeClr val="tx2"/>
                </a:solidFill>
                <a:latin typeface="Calibri" pitchFamily="34" charset="0"/>
                <a:cs typeface="mohammad bold art 1" pitchFamily="2" charset="-78"/>
              </a:rPr>
              <a:t>تعديل مستند العرض الأصلي والمنافس.</a:t>
            </a:r>
          </a:p>
          <a:p>
            <a:pPr marL="571500" indent="-514350" algn="justLow" rtl="1">
              <a:buFont typeface="+mj-lt"/>
              <a:buAutoNum type="arabicParenR"/>
            </a:pPr>
            <a:r>
              <a:rPr lang="ar-KW" sz="2600" b="1" dirty="0" smtClean="0">
                <a:solidFill>
                  <a:schemeClr val="tx2"/>
                </a:solidFill>
                <a:latin typeface="Calibri" pitchFamily="34" charset="0"/>
                <a:cs typeface="mohammad bold art 1" pitchFamily="2" charset="-78"/>
              </a:rPr>
              <a:t>قرار الجمعية العامة العادية للشركة محل العرض بالمفاضلة بين عروض الاستحواذ.</a:t>
            </a:r>
          </a:p>
          <a:p>
            <a:pPr marL="571500" indent="-514350" algn="justLow" rtl="1">
              <a:buFont typeface="+mj-lt"/>
              <a:buAutoNum type="arabicParenR"/>
            </a:pPr>
            <a:r>
              <a:rPr lang="ar-KW" sz="2600" b="1" dirty="0" smtClean="0">
                <a:solidFill>
                  <a:schemeClr val="tx2"/>
                </a:solidFill>
                <a:latin typeface="Calibri" pitchFamily="34" charset="0"/>
                <a:cs typeface="mohammad bold art 1" pitchFamily="2" charset="-78"/>
              </a:rPr>
              <a:t>الجدول الزمني لعملية الاستحواذ المنافس.</a:t>
            </a:r>
          </a:p>
          <a:p>
            <a:pPr marL="57150" indent="0" algn="r" rtl="1">
              <a:lnSpc>
                <a:spcPct val="150000"/>
              </a:lnSpc>
              <a:buNone/>
            </a:pPr>
            <a:endParaRPr lang="ar-KW" sz="2600" b="1" dirty="0" smtClean="0">
              <a:solidFill>
                <a:srgbClr val="1F497D"/>
              </a:solidFill>
              <a:latin typeface="Calibri" pitchFamily="34" charset="0"/>
              <a:cs typeface="mohammad bold art 1" pitchFamily="2" charset="-78"/>
            </a:endParaRPr>
          </a:p>
          <a:p>
            <a:pPr marL="457200" lvl="1" indent="0" algn="r" rtl="1">
              <a:buNone/>
            </a:pPr>
            <a:endParaRPr lang="en-US" sz="2200" dirty="0">
              <a:solidFill>
                <a:srgbClr val="1F497D"/>
              </a:solidFill>
              <a:latin typeface="Calibri" pitchFamily="34" charset="0"/>
              <a:cs typeface="mohammad bold art 1" pitchFamily="2" charset="-78"/>
            </a:endParaRPr>
          </a:p>
          <a:p>
            <a:pPr marL="0" indent="0" rtl="1">
              <a:buNone/>
            </a:pPr>
            <a:r>
              <a:rPr lang="ar-KW" dirty="0"/>
              <a:t> </a:t>
            </a:r>
            <a:endParaRPr lang="en-US" dirty="0"/>
          </a:p>
          <a:p>
            <a:pPr marL="514350" indent="-514350" algn="r" rtl="1">
              <a:buFont typeface="+mj-lt"/>
              <a:buAutoNum type="arabicParenR"/>
            </a:pPr>
            <a:endParaRPr lang="ar-KW" sz="2800" dirty="0">
              <a:solidFill>
                <a:srgbClr val="1F497D"/>
              </a:solidFill>
              <a:latin typeface="Calibri" pitchFamily="34" charset="0"/>
              <a:cs typeface="mohammad bold art 1" pitchFamily="2" charset="-78"/>
            </a:endParaRPr>
          </a:p>
          <a:p>
            <a:pPr marL="914400" lvl="1" indent="-514350" algn="justLow" rtl="1"/>
            <a:endParaRPr lang="ar-KW" dirty="0">
              <a:solidFill>
                <a:srgbClr val="1F497D"/>
              </a:solidFill>
              <a:latin typeface="Calibri" pitchFamily="34" charset="0"/>
              <a:cs typeface="mohammad bold art 1" pitchFamily="2" charset="-78"/>
            </a:endParaRPr>
          </a:p>
          <a:p>
            <a:pPr marL="514350" indent="-514350" algn="justLow" rtl="1">
              <a:buFont typeface="+mj-lt"/>
              <a:buAutoNum type="arabicParenR"/>
            </a:pPr>
            <a:endParaRPr lang="en-US" sz="1400" dirty="0">
              <a:solidFill>
                <a:srgbClr val="1F497D"/>
              </a:solidFill>
              <a:latin typeface="Calibri" pitchFamily="34" charset="0"/>
              <a:cs typeface="mohammad bold art 1" pitchFamily="2" charset="-78"/>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sp>
        <p:nvSpPr>
          <p:cNvPr id="2" name="Title 1"/>
          <p:cNvSpPr>
            <a:spLocks noGrp="1"/>
          </p:cNvSpPr>
          <p:nvPr>
            <p:ph type="title"/>
          </p:nvPr>
        </p:nvSpPr>
        <p:spPr>
          <a:xfrm>
            <a:off x="2809874" y="188640"/>
            <a:ext cx="5876925" cy="1228998"/>
          </a:xfrm>
        </p:spPr>
        <p:txBody>
          <a:bodyPr>
            <a:noAutofit/>
          </a:bodyPr>
          <a:lstStyle/>
          <a:p>
            <a:pPr algn="r" rtl="1"/>
            <a:r>
              <a:rPr lang="ar-KW" sz="3000" b="1" dirty="0" smtClean="0">
                <a:solidFill>
                  <a:srgbClr val="FF0000"/>
                </a:solidFill>
                <a:latin typeface="Calibri" pitchFamily="34" charset="0"/>
              </a:rPr>
              <a:t/>
            </a:r>
            <a:br>
              <a:rPr lang="ar-KW" sz="3000" b="1" dirty="0" smtClean="0">
                <a:solidFill>
                  <a:srgbClr val="FF0000"/>
                </a:solidFill>
                <a:latin typeface="Calibri" pitchFamily="34" charset="0"/>
              </a:rPr>
            </a:br>
            <a:r>
              <a:rPr lang="ar-KW" sz="3000" b="1" dirty="0">
                <a:solidFill>
                  <a:srgbClr val="1F497D"/>
                </a:solidFill>
                <a:latin typeface="Calibri" pitchFamily="34" charset="0"/>
                <a:ea typeface="+mn-ea"/>
                <a:cs typeface="mohammad bold art 1" pitchFamily="2" charset="-78"/>
              </a:rPr>
              <a:t>قائمة البنود التي سيتم عرضها</a:t>
            </a:r>
            <a:br>
              <a:rPr lang="ar-KW" sz="3000" b="1" dirty="0">
                <a:solidFill>
                  <a:srgbClr val="1F497D"/>
                </a:solidFill>
                <a:latin typeface="Calibri" pitchFamily="34" charset="0"/>
                <a:ea typeface="+mn-ea"/>
                <a:cs typeface="mohammad bold art 1" pitchFamily="2" charset="-78"/>
              </a:rPr>
            </a:br>
            <a:r>
              <a:rPr lang="ar-KW" sz="3000" b="1" dirty="0">
                <a:solidFill>
                  <a:srgbClr val="1F497D"/>
                </a:solidFill>
                <a:latin typeface="Calibri" pitchFamily="34" charset="0"/>
                <a:ea typeface="+mn-ea"/>
                <a:cs typeface="mohammad bold art 1" pitchFamily="2" charset="-78"/>
              </a:rPr>
              <a:t> بورشة العمل: </a:t>
            </a:r>
            <a:r>
              <a:rPr lang="ar-KW" sz="3000" b="1" dirty="0">
                <a:solidFill>
                  <a:srgbClr val="FF0000"/>
                </a:solidFill>
                <a:latin typeface="Calibri" pitchFamily="34" charset="0"/>
                <a:cs typeface="mohammad bold art 1" pitchFamily="2" charset="-78"/>
              </a:rPr>
              <a:t/>
            </a:r>
            <a:br>
              <a:rPr lang="ar-KW" sz="3000" b="1" dirty="0">
                <a:solidFill>
                  <a:srgbClr val="FF0000"/>
                </a:solidFill>
                <a:latin typeface="Calibri" pitchFamily="34" charset="0"/>
                <a:cs typeface="mohammad bold art 1" pitchFamily="2" charset="-78"/>
              </a:rPr>
            </a:br>
            <a:endParaRPr lang="en-US" sz="3000" dirty="0">
              <a:solidFill>
                <a:schemeClr val="tx2"/>
              </a:solidFill>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633936"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a:t>
            </a:fld>
            <a:endParaRPr lang="en-GB" dirty="0"/>
          </a:p>
        </p:txBody>
      </p: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2600" b="1" dirty="0" smtClean="0">
                <a:solidFill>
                  <a:schemeClr val="tx2"/>
                </a:solidFill>
                <a:cs typeface="mohammad bold art 1" pitchFamily="2" charset="-78"/>
              </a:rPr>
              <a:t>تعديل مستند عرض الاستحواذ المنافس</a:t>
            </a:r>
            <a:br>
              <a:rPr lang="ar-KW" sz="2600" b="1" dirty="0" smtClean="0">
                <a:solidFill>
                  <a:schemeClr val="tx2"/>
                </a:solidFill>
                <a:cs typeface="mohammad bold art 1" pitchFamily="2" charset="-78"/>
              </a:rPr>
            </a:br>
            <a:endParaRPr lang="en-US" sz="2600" b="1" dirty="0">
              <a:solidFill>
                <a:schemeClr val="tx2"/>
              </a:solidFill>
            </a:endParaRPr>
          </a:p>
        </p:txBody>
      </p:sp>
      <p:sp>
        <p:nvSpPr>
          <p:cNvPr id="5" name="Content Placeholder 4"/>
          <p:cNvSpPr>
            <a:spLocks noGrp="1"/>
          </p:cNvSpPr>
          <p:nvPr>
            <p:ph idx="1"/>
          </p:nvPr>
        </p:nvSpPr>
        <p:spPr>
          <a:xfrm>
            <a:off x="419100" y="2016117"/>
            <a:ext cx="8229600" cy="2787724"/>
          </a:xfrm>
          <a:ln>
            <a:solidFill>
              <a:srgbClr val="D6BA12"/>
            </a:solidFill>
            <a:prstDash val="dashDot"/>
          </a:ln>
        </p:spPr>
        <p:txBody>
          <a:bodyPr>
            <a:normAutofit/>
          </a:bodyPr>
          <a:lstStyle/>
          <a:p>
            <a:pPr marL="0" lvl="0" indent="0" algn="justLow" rtl="1">
              <a:lnSpc>
                <a:spcPct val="120000"/>
              </a:lnSpc>
              <a:spcBef>
                <a:spcPts val="0"/>
              </a:spcBef>
              <a:spcAft>
                <a:spcPts val="1000"/>
              </a:spcAft>
              <a:buNone/>
              <a:tabLst>
                <a:tab pos="274320" algn="l"/>
              </a:tabLst>
            </a:pPr>
            <a:r>
              <a:rPr lang="ar-KW" sz="2800" dirty="0" smtClean="0">
                <a:solidFill>
                  <a:srgbClr val="1F497D"/>
                </a:solidFill>
                <a:latin typeface="Calibri" pitchFamily="34" charset="0"/>
                <a:cs typeface="mohammad bold art 1" pitchFamily="2" charset="-78"/>
              </a:rPr>
              <a:t>و</a:t>
            </a:r>
            <a:r>
              <a:rPr lang="ar-YE" sz="2800" dirty="0">
                <a:solidFill>
                  <a:srgbClr val="1F497D"/>
                </a:solidFill>
                <a:latin typeface="Calibri" pitchFamily="34" charset="0"/>
                <a:cs typeface="mohammad bold art 1" pitchFamily="2" charset="-78"/>
              </a:rPr>
              <a:t>في جميع الأحوال، لا يجوز ل</a:t>
            </a:r>
            <a:r>
              <a:rPr lang="ar-YE" sz="2800" dirty="0">
                <a:solidFill>
                  <a:srgbClr val="1F497D"/>
                </a:solidFill>
                <a:latin typeface="Calibri" pitchFamily="34" charset="0"/>
                <a:cs typeface="mohammad bold art 1" pitchFamily="2" charset="-78"/>
                <a:hlinkClick r:id="rId4"/>
              </a:rPr>
              <a:t>مقدم عرض الاستحواذ الأصلي </a:t>
            </a:r>
            <a:r>
              <a:rPr lang="ar-YE" sz="2800" dirty="0">
                <a:solidFill>
                  <a:srgbClr val="1F497D"/>
                </a:solidFill>
                <a:latin typeface="Calibri" pitchFamily="34" charset="0"/>
                <a:cs typeface="mohammad bold art 1" pitchFamily="2" charset="-78"/>
              </a:rPr>
              <a:t>أو </a:t>
            </a:r>
            <a:r>
              <a:rPr lang="ar-KW" sz="2800" dirty="0" smtClean="0">
                <a:solidFill>
                  <a:srgbClr val="1F497D"/>
                </a:solidFill>
                <a:latin typeface="Calibri" pitchFamily="34" charset="0"/>
                <a:cs typeface="mohammad bold art 1" pitchFamily="2" charset="-78"/>
                <a:hlinkClick r:id="rId5"/>
              </a:rPr>
              <a:t>مقدم </a:t>
            </a:r>
            <a:r>
              <a:rPr lang="ar-YE" sz="2800" dirty="0" smtClean="0">
                <a:solidFill>
                  <a:srgbClr val="1F497D"/>
                </a:solidFill>
                <a:latin typeface="Calibri" pitchFamily="34" charset="0"/>
                <a:cs typeface="mohammad bold art 1" pitchFamily="2" charset="-78"/>
                <a:hlinkClick r:id="rId5"/>
              </a:rPr>
              <a:t>عرض </a:t>
            </a:r>
            <a:r>
              <a:rPr lang="ar-YE" sz="2800" dirty="0">
                <a:solidFill>
                  <a:srgbClr val="1F497D"/>
                </a:solidFill>
                <a:latin typeface="Calibri" pitchFamily="34" charset="0"/>
                <a:cs typeface="mohammad bold art 1" pitchFamily="2" charset="-78"/>
                <a:hlinkClick r:id="rId5"/>
              </a:rPr>
              <a:t>الاستحواذ المنافس</a:t>
            </a:r>
            <a:r>
              <a:rPr lang="ar-YE" sz="2800" dirty="0">
                <a:solidFill>
                  <a:srgbClr val="1F497D"/>
                </a:solidFill>
                <a:latin typeface="Calibri" pitchFamily="34" charset="0"/>
                <a:cs typeface="mohammad bold art 1" pitchFamily="2" charset="-78"/>
              </a:rPr>
              <a:t> أن يعدل </a:t>
            </a:r>
            <a:r>
              <a:rPr lang="ar-KW" sz="2800" dirty="0" smtClean="0">
                <a:solidFill>
                  <a:srgbClr val="1F497D"/>
                </a:solidFill>
                <a:latin typeface="Calibri" pitchFamily="34" charset="0"/>
                <a:cs typeface="mohammad bold art 1" pitchFamily="2" charset="-78"/>
              </a:rPr>
              <a:t>مستند</a:t>
            </a:r>
            <a:r>
              <a:rPr lang="ar-YE" sz="2800" dirty="0" smtClean="0">
                <a:solidFill>
                  <a:srgbClr val="1F497D"/>
                </a:solidFill>
                <a:latin typeface="Calibri" pitchFamily="34" charset="0"/>
                <a:cs typeface="mohammad bold art 1" pitchFamily="2" charset="-78"/>
              </a:rPr>
              <a:t> </a:t>
            </a:r>
            <a:r>
              <a:rPr lang="ar-YE" sz="2800" dirty="0">
                <a:solidFill>
                  <a:srgbClr val="1F497D"/>
                </a:solidFill>
                <a:latin typeface="Calibri" pitchFamily="34" charset="0"/>
                <a:cs typeface="mohammad bold art 1" pitchFamily="2" charset="-78"/>
              </a:rPr>
              <a:t>العرض إلا لمرة واحدة</a:t>
            </a:r>
            <a:r>
              <a:rPr lang="ar-KW" sz="2800" dirty="0">
                <a:solidFill>
                  <a:srgbClr val="1F497D"/>
                </a:solidFill>
                <a:latin typeface="Calibri" pitchFamily="34" charset="0"/>
                <a:cs typeface="mohammad bold art 1" pitchFamily="2" charset="-78"/>
              </a:rPr>
              <a:t> وذلك وفقاً لأحكام المادة (3-9-9</a:t>
            </a:r>
            <a:r>
              <a:rPr lang="ar-KW" sz="2800" dirty="0" smtClean="0">
                <a:solidFill>
                  <a:srgbClr val="1F497D"/>
                </a:solidFill>
                <a:latin typeface="Calibri" pitchFamily="34" charset="0"/>
                <a:cs typeface="mohammad bold art 1" pitchFamily="2" charset="-78"/>
              </a:rPr>
              <a:t>) </a:t>
            </a:r>
            <a:r>
              <a:rPr lang="ar-KW" sz="2800" dirty="0">
                <a:solidFill>
                  <a:srgbClr val="1F497D"/>
                </a:solidFill>
                <a:latin typeface="Calibri" pitchFamily="34" charset="0"/>
                <a:cs typeface="mohammad bold art 1" pitchFamily="2" charset="-78"/>
              </a:rPr>
              <a:t>للفصل الثالث من الكتاب التاسع (الاندماج والاستحوا</a:t>
            </a:r>
            <a:r>
              <a:rPr lang="ar-KW" sz="2800" dirty="0" smtClean="0">
                <a:solidFill>
                  <a:srgbClr val="1F497D"/>
                </a:solidFill>
                <a:latin typeface="Calibri" pitchFamily="34" charset="0"/>
                <a:cs typeface="mohammad bold art 1" pitchFamily="2" charset="-78"/>
              </a:rPr>
              <a:t>ذ).</a:t>
            </a:r>
            <a:endParaRPr lang="ar-KW" sz="2800" dirty="0">
              <a:solidFill>
                <a:srgbClr val="1F497D"/>
              </a:solidFill>
              <a:latin typeface="Calibri" pitchFamily="34" charset="0"/>
              <a:cs typeface="mohammad bold art 1" pitchFamily="2" charset="-78"/>
            </a:endParaRPr>
          </a:p>
        </p:txBody>
      </p: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20</a:t>
            </a:fld>
            <a:endParaRPr lang="en-GB" dirty="0"/>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678188" y="98072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3085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lv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رابعاً: </a:t>
            </a:r>
            <a:endParaRPr lang="ar-KW" sz="5000" b="1" dirty="0">
              <a:solidFill>
                <a:schemeClr val="tx2"/>
              </a:solidFill>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قرار الجمعية العامة العادية للشركة محل العرض بالمفاضلة بين عروض الاستحواذ</a:t>
            </a:r>
            <a:endParaRPr lang="ar-KW" sz="50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21</a:t>
            </a:fld>
            <a:endParaRPr lang="en-GB" dirty="0">
              <a:solidFill>
                <a:prstClr val="black">
                  <a:tint val="75000"/>
                </a:prstClr>
              </a:solidFill>
            </a:endParaRPr>
          </a:p>
        </p:txBody>
      </p:sp>
    </p:spTree>
    <p:extLst>
      <p:ext uri="{BB962C8B-B14F-4D97-AF65-F5344CB8AC3E}">
        <p14:creationId xmlns:p14="http://schemas.microsoft.com/office/powerpoint/2010/main" val="34758086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2400" b="1" dirty="0" smtClean="0">
                <a:solidFill>
                  <a:schemeClr val="tx2"/>
                </a:solidFill>
                <a:cs typeface="mohammad bold art 1" pitchFamily="2" charset="-78"/>
              </a:rPr>
              <a:t>قرار الجمعية العامة العادية للشركة </a:t>
            </a:r>
            <a:br>
              <a:rPr lang="ar-KW" sz="2400" b="1" dirty="0" smtClean="0">
                <a:solidFill>
                  <a:schemeClr val="tx2"/>
                </a:solidFill>
                <a:cs typeface="mohammad bold art 1" pitchFamily="2" charset="-78"/>
              </a:rPr>
            </a:br>
            <a:r>
              <a:rPr lang="ar-KW" sz="2400" b="1" dirty="0" smtClean="0">
                <a:solidFill>
                  <a:schemeClr val="tx2"/>
                </a:solidFill>
                <a:cs typeface="mohammad bold art 1" pitchFamily="2" charset="-78"/>
              </a:rPr>
              <a:t>محل العرض </a:t>
            </a:r>
            <a:r>
              <a:rPr lang="ar-KW" sz="2400" b="1" dirty="0">
                <a:solidFill>
                  <a:schemeClr val="tx2"/>
                </a:solidFill>
                <a:cs typeface="mohammad bold art 1" pitchFamily="2" charset="-78"/>
              </a:rPr>
              <a:t>طبقاً لأحكام المادة (</a:t>
            </a:r>
            <a:r>
              <a:rPr lang="ar-KW" sz="2400" b="1" dirty="0" smtClean="0">
                <a:solidFill>
                  <a:schemeClr val="tx2"/>
                </a:solidFill>
                <a:cs typeface="mohammad bold art 1" pitchFamily="2" charset="-78"/>
              </a:rPr>
              <a:t>3-9-10)</a:t>
            </a:r>
            <a:br>
              <a:rPr lang="ar-KW" sz="2400" b="1" dirty="0" smtClean="0">
                <a:solidFill>
                  <a:schemeClr val="tx2"/>
                </a:solidFill>
                <a:cs typeface="mohammad bold art 1" pitchFamily="2" charset="-78"/>
              </a:rPr>
            </a:br>
            <a:endParaRPr lang="en-US" sz="2400" b="1" dirty="0">
              <a:solidFill>
                <a:schemeClr val="tx2"/>
              </a:solidFill>
            </a:endParaRPr>
          </a:p>
        </p:txBody>
      </p:sp>
      <p:sp>
        <p:nvSpPr>
          <p:cNvPr id="5" name="Content Placeholder 4"/>
          <p:cNvSpPr>
            <a:spLocks noGrp="1"/>
          </p:cNvSpPr>
          <p:nvPr>
            <p:ph idx="1"/>
          </p:nvPr>
        </p:nvSpPr>
        <p:spPr>
          <a:xfrm>
            <a:off x="419100" y="1361356"/>
            <a:ext cx="8229600" cy="4837216"/>
          </a:xfrm>
          <a:ln>
            <a:solidFill>
              <a:srgbClr val="D6BA12"/>
            </a:solidFill>
            <a:prstDash val="dashDot"/>
          </a:ln>
        </p:spPr>
        <p:txBody>
          <a:bodyPr>
            <a:noAutofit/>
          </a:bodyPr>
          <a:lstStyle/>
          <a:p>
            <a:pPr marL="0" indent="0" algn="justLow" rtl="1" fontAlgn="ctr">
              <a:buNone/>
            </a:pPr>
            <a:r>
              <a:rPr lang="ar-YE" sz="2800" dirty="0">
                <a:solidFill>
                  <a:srgbClr val="1F497D"/>
                </a:solidFill>
                <a:latin typeface="Calibri" pitchFamily="34" charset="0"/>
                <a:cs typeface="mohammad bold art 1" pitchFamily="2" charset="-78"/>
              </a:rPr>
              <a:t>في حال عدم صدور قرار الجمعية العامة العادية للشركة </a:t>
            </a:r>
            <a:r>
              <a:rPr lang="ar-YE" sz="2800" dirty="0">
                <a:solidFill>
                  <a:srgbClr val="1F497D"/>
                </a:solidFill>
                <a:latin typeface="Calibri" pitchFamily="34" charset="0"/>
                <a:cs typeface="mohammad bold art 1" pitchFamily="2" charset="-78"/>
                <a:hlinkClick r:id="rId3"/>
              </a:rPr>
              <a:t>محل العرض</a:t>
            </a:r>
            <a:r>
              <a:rPr lang="ar-YE" sz="2800" dirty="0">
                <a:solidFill>
                  <a:srgbClr val="1F497D"/>
                </a:solidFill>
                <a:latin typeface="Calibri" pitchFamily="34" charset="0"/>
                <a:cs typeface="mohammad bold art 1" pitchFamily="2" charset="-78"/>
              </a:rPr>
              <a:t> باختيار أحد العروض المنافسة وتجاوز فترة سريان عرض الاستحواذ المحتسبة منذ نشر </a:t>
            </a:r>
            <a:r>
              <a:rPr lang="ar-YE" sz="2800" dirty="0">
                <a:solidFill>
                  <a:srgbClr val="1F497D"/>
                </a:solidFill>
                <a:latin typeface="Calibri" pitchFamily="34" charset="0"/>
                <a:cs typeface="mohammad bold art 1" pitchFamily="2" charset="-78"/>
                <a:hlinkClick r:id="rId4"/>
              </a:rPr>
              <a:t>مستند عرض الاستحواذ الأصلي</a:t>
            </a:r>
            <a:r>
              <a:rPr lang="ar-YE" sz="2800" dirty="0">
                <a:solidFill>
                  <a:srgbClr val="1F497D"/>
                </a:solidFill>
                <a:latin typeface="Calibri" pitchFamily="34" charset="0"/>
                <a:cs typeface="mohammad bold art 1" pitchFamily="2" charset="-78"/>
              </a:rPr>
              <a:t> مئة وثمانين يوماً، تقوم البورصة بعقد جلسة مزايدة خلال العشرة أيام عمل التالية بين مقدمي العروض ويرسى المزاد على أعلى سعر نقدي بينهم، على أن يكون أعلى أسعار عروض الاستحواذ المقدمة هو سعر الأساس للمزاد. </a:t>
            </a:r>
            <a:endParaRPr lang="en-US" sz="2800" dirty="0">
              <a:solidFill>
                <a:srgbClr val="1F497D"/>
              </a:solidFill>
              <a:latin typeface="Calibri" pitchFamily="34" charset="0"/>
              <a:cs typeface="mohammad bold art 1" pitchFamily="2" charset="-78"/>
            </a:endParaRPr>
          </a:p>
          <a:p>
            <a:pPr marL="0" indent="0" algn="justLow" rtl="1" fontAlgn="ctr">
              <a:buNone/>
            </a:pPr>
            <a:r>
              <a:rPr lang="ar-YE" sz="2800" dirty="0">
                <a:solidFill>
                  <a:srgbClr val="1F497D"/>
                </a:solidFill>
                <a:latin typeface="Calibri" pitchFamily="34" charset="0"/>
                <a:cs typeface="mohammad bold art 1" pitchFamily="2" charset="-78"/>
              </a:rPr>
              <a:t>وتُلغى جميع عروض الاستحواذ في حال تضمنت أحد عروض </a:t>
            </a:r>
            <a:r>
              <a:rPr lang="ar-YE" sz="2800" dirty="0">
                <a:solidFill>
                  <a:srgbClr val="1F497D"/>
                </a:solidFill>
                <a:latin typeface="Calibri" pitchFamily="34" charset="0"/>
                <a:cs typeface="mohammad bold art 1" pitchFamily="2" charset="-78"/>
                <a:hlinkClick r:id="rId5"/>
              </a:rPr>
              <a:t>الاستحواذ الأصلي</a:t>
            </a:r>
            <a:r>
              <a:rPr lang="ar-YE" sz="2800" dirty="0">
                <a:solidFill>
                  <a:srgbClr val="1F497D"/>
                </a:solidFill>
                <a:latin typeface="Calibri" pitchFamily="34" charset="0"/>
                <a:cs typeface="mohammad bold art 1" pitchFamily="2" charset="-78"/>
              </a:rPr>
              <a:t> أو </a:t>
            </a:r>
            <a:r>
              <a:rPr lang="ar-YE" sz="2800" dirty="0">
                <a:solidFill>
                  <a:srgbClr val="1F497D"/>
                </a:solidFill>
                <a:latin typeface="Calibri" pitchFamily="34" charset="0"/>
                <a:cs typeface="mohammad bold art 1" pitchFamily="2" charset="-78"/>
                <a:hlinkClick r:id="rId6"/>
              </a:rPr>
              <a:t>الاستحواذ المنافس</a:t>
            </a:r>
            <a:r>
              <a:rPr lang="ar-YE" sz="2800" dirty="0">
                <a:solidFill>
                  <a:srgbClr val="1F497D"/>
                </a:solidFill>
                <a:latin typeface="Calibri" pitchFamily="34" charset="0"/>
                <a:cs typeface="mohammad bold art 1" pitchFamily="2" charset="-78"/>
              </a:rPr>
              <a:t> على عرض استحواذ غير نقدي.</a:t>
            </a:r>
          </a:p>
        </p:txBody>
      </p: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22</a:t>
            </a:fld>
            <a:endParaRPr lang="en-GB" dirty="0"/>
          </a:p>
        </p:txBody>
      </p:sp>
      <p:pic>
        <p:nvPicPr>
          <p:cNvPr id="9" name="Picture 8">
            <a:hlinkClick r:id="rId7" action="ppaction://hlinksldjump"/>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9100" y="136315"/>
            <a:ext cx="3170956" cy="914400"/>
          </a:xfrm>
          <a:prstGeom prst="rect">
            <a:avLst/>
          </a:prstGeom>
        </p:spPr>
      </p:pic>
      <p:pic>
        <p:nvPicPr>
          <p:cNvPr id="8"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3400" y="631287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05273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5628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ctr" rtl="1" fontAlgn="base">
              <a:spcBef>
                <a:spcPct val="0"/>
              </a:spcBef>
              <a:spcAft>
                <a:spcPts val="600"/>
              </a:spcAft>
              <a:buNone/>
            </a:pPr>
            <a:r>
              <a:rPr lang="ar-KW" sz="4800" b="1" dirty="0" smtClean="0">
                <a:solidFill>
                  <a:schemeClr val="tx2"/>
                </a:solidFill>
                <a:latin typeface="Calibri" pitchFamily="34" charset="0"/>
                <a:cs typeface="mohammad bold art 1" pitchFamily="2" charset="-78"/>
              </a:rPr>
              <a:t>خامساً: </a:t>
            </a:r>
            <a:endParaRPr lang="ar-KW" sz="4800" b="1" dirty="0">
              <a:solidFill>
                <a:schemeClr val="tx2"/>
              </a:solidFill>
              <a:latin typeface="Calibri" pitchFamily="34" charset="0"/>
              <a:cs typeface="mohammad bold art 1" pitchFamily="2" charset="-78"/>
            </a:endParaRPr>
          </a:p>
          <a:p>
            <a:pPr mar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الجدول الزمني لعملية</a:t>
            </a:r>
          </a:p>
          <a:p>
            <a:pPr mar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 الاستحواذ المنافس</a:t>
            </a:r>
            <a:endParaRPr lang="ar-KW" sz="50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23</a:t>
            </a:fld>
            <a:endParaRPr lang="en-GB" dirty="0">
              <a:solidFill>
                <a:prstClr val="black">
                  <a:tint val="75000"/>
                </a:prstClr>
              </a:solidFill>
            </a:endParaRPr>
          </a:p>
        </p:txBody>
      </p:sp>
    </p:spTree>
    <p:extLst>
      <p:ext uri="{BB962C8B-B14F-4D97-AF65-F5344CB8AC3E}">
        <p14:creationId xmlns:p14="http://schemas.microsoft.com/office/powerpoint/2010/main" val="23954157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29043"/>
            <a:ext cx="1747966" cy="504056"/>
          </a:xfrm>
          <a:prstGeom prst="rect">
            <a:avLst/>
          </a:prstGeom>
        </p:spPr>
      </p:pic>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24</a:t>
            </a:fld>
            <a:endParaRPr lang="en-GB" dirty="0"/>
          </a:p>
        </p:txBody>
      </p:sp>
      <p:pic>
        <p:nvPicPr>
          <p:cNvPr id="3" name="Picture 2"/>
          <p:cNvPicPr>
            <a:picLocks noChangeAspect="1"/>
          </p:cNvPicPr>
          <p:nvPr/>
        </p:nvPicPr>
        <p:blipFill>
          <a:blip r:embed="rId4"/>
          <a:stretch>
            <a:fillRect/>
          </a:stretch>
        </p:blipFill>
        <p:spPr>
          <a:xfrm>
            <a:off x="2807056" y="345510"/>
            <a:ext cx="3733403" cy="511685"/>
          </a:xfrm>
          <a:prstGeom prst="rect">
            <a:avLst/>
          </a:prstGeom>
        </p:spPr>
      </p:pic>
      <p:pic>
        <p:nvPicPr>
          <p:cNvPr id="14" name="Picture 13"/>
          <p:cNvPicPr>
            <a:picLocks noChangeAspect="1"/>
          </p:cNvPicPr>
          <p:nvPr/>
        </p:nvPicPr>
        <p:blipFill>
          <a:blip r:embed="rId5"/>
          <a:stretch>
            <a:fillRect/>
          </a:stretch>
        </p:blipFill>
        <p:spPr>
          <a:xfrm>
            <a:off x="195386" y="920023"/>
            <a:ext cx="8769102" cy="5173273"/>
          </a:xfrm>
          <a:prstGeom prst="rect">
            <a:avLst/>
          </a:prstGeom>
        </p:spPr>
      </p:pic>
      <p:sp>
        <p:nvSpPr>
          <p:cNvPr id="15" name="Content Placeholder 4"/>
          <p:cNvSpPr>
            <a:spLocks noGrp="1"/>
          </p:cNvSpPr>
          <p:nvPr>
            <p:ph idx="1"/>
          </p:nvPr>
        </p:nvSpPr>
        <p:spPr>
          <a:xfrm>
            <a:off x="323528" y="920023"/>
            <a:ext cx="8363272" cy="5278549"/>
          </a:xfrm>
          <a:ln>
            <a:solidFill>
              <a:srgbClr val="D6BA12"/>
            </a:solidFill>
            <a:prstDash val="dashDot"/>
          </a:ln>
        </p:spPr>
        <p:txBody>
          <a:bodyPr>
            <a:noAutofit/>
          </a:bodyPr>
          <a:lstStyle/>
          <a:p>
            <a:pPr marL="0" indent="0" algn="justLow" rtl="1" fontAlgn="ctr">
              <a:buNone/>
            </a:pPr>
            <a:endParaRPr lang="ar-YE" sz="28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387691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400" b="1" dirty="0" smtClean="0">
                <a:solidFill>
                  <a:srgbClr val="8C8A26"/>
                </a:solidFill>
                <a:cs typeface="mohammad bold art 1" pitchFamily="2" charset="-78"/>
              </a:rPr>
              <a:t>شــكــراً</a:t>
            </a:r>
            <a:endParaRPr lang="en-GB" sz="6400" dirty="0">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2222937" cy="666936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en-GB" sz="6400" dirty="0" smtClean="0">
                <a:cs typeface="mohammad bold art 1" pitchFamily="2" charset="-78"/>
              </a:rPr>
              <a:t> </a:t>
            </a:r>
            <a:endParaRPr lang="en-GB" sz="6400" dirty="0">
              <a:cs typeface="mohammad bold art 1" pitchFamily="2" charset="-78"/>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2304" y="2168649"/>
            <a:ext cx="7199391" cy="2520701"/>
          </a:xfrm>
          <a:prstGeom prst="rect">
            <a:avLst/>
          </a:prstGeom>
        </p:spPr>
      </p:pic>
    </p:spTree>
    <p:extLst>
      <p:ext uri="{BB962C8B-B14F-4D97-AF65-F5344CB8AC3E}">
        <p14:creationId xmlns:p14="http://schemas.microsoft.com/office/powerpoint/2010/main" val="1383096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000" b="1" dirty="0">
                <a:solidFill>
                  <a:schemeClr val="tx2"/>
                </a:solidFill>
                <a:latin typeface="Calibri" pitchFamily="34" charset="0"/>
                <a:cs typeface="mohammad bold art 1" pitchFamily="2" charset="-78"/>
              </a:rPr>
              <a:t>أولاً: </a:t>
            </a:r>
          </a:p>
          <a:p>
            <a:pPr mar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تعريف عرض</a:t>
            </a:r>
          </a:p>
          <a:p>
            <a:pPr mar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 الاستحواذ المنافس</a:t>
            </a:r>
            <a:endParaRPr lang="ar-KW" sz="5000" b="1" dirty="0">
              <a:solidFill>
                <a:schemeClr val="tx2"/>
              </a:solidFill>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 </a:t>
            </a:r>
            <a:endParaRPr lang="ar-KW" sz="50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tint val="75000"/>
                  </a:prstClr>
                </a:solidFill>
                <a:effectLst/>
                <a:uLnTx/>
                <a:uFillTx/>
                <a:latin typeface="Calibri"/>
                <a:ea typeface="+mn-ea"/>
                <a:cs typeface="+mn-cs"/>
              </a:rPr>
              <a:t>F.S.</a:t>
            </a:r>
            <a:endParaRPr kumimoji="0" lang="en-GB"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13" name="Slide Number Placeholder 1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DEC8EC-0F4B-4CDB-8AC0-556EC31B66C3}" type="slidenum">
              <a:rPr kumimoji="0" lang="en-GB"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90796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3779" y="1375808"/>
            <a:ext cx="8115300" cy="4559482"/>
          </a:xfrm>
          <a:ln w="12700">
            <a:solidFill>
              <a:srgbClr val="D6BA12"/>
            </a:solidFill>
            <a:prstDash val="dashDot"/>
          </a:ln>
        </p:spPr>
        <p:txBody>
          <a:bodyPr>
            <a:noAutofit/>
          </a:bodyPr>
          <a:lstStyle/>
          <a:p>
            <a:pPr algn="justLow" rtl="1"/>
            <a:r>
              <a:rPr lang="ar-KW" sz="3050" dirty="0" smtClean="0">
                <a:solidFill>
                  <a:srgbClr val="1F497D"/>
                </a:solidFill>
                <a:latin typeface="Calibri" pitchFamily="34" charset="0"/>
                <a:cs typeface="mohammad bold art 1" pitchFamily="2" charset="-78"/>
              </a:rPr>
              <a:t>هو </a:t>
            </a:r>
            <a:r>
              <a:rPr lang="ar-KW" sz="3050" dirty="0">
                <a:solidFill>
                  <a:srgbClr val="1F497D"/>
                </a:solidFill>
                <a:latin typeface="Calibri" pitchFamily="34" charset="0"/>
                <a:cs typeface="mohammad bold art 1" pitchFamily="2" charset="-78"/>
                <a:hlinkClick r:id="rId3"/>
              </a:rPr>
              <a:t>عرض استحواذ اختياري </a:t>
            </a:r>
            <a:r>
              <a:rPr lang="ar-KW" sz="3050" dirty="0">
                <a:solidFill>
                  <a:srgbClr val="1F497D"/>
                </a:solidFill>
                <a:latin typeface="Calibri" pitchFamily="34" charset="0"/>
                <a:cs typeface="mohammad bold art 1" pitchFamily="2" charset="-78"/>
              </a:rPr>
              <a:t>مقدم من </a:t>
            </a:r>
            <a:r>
              <a:rPr lang="ar-KW" sz="3050" dirty="0">
                <a:solidFill>
                  <a:srgbClr val="1F497D"/>
                </a:solidFill>
                <a:latin typeface="Calibri" pitchFamily="34" charset="0"/>
                <a:cs typeface="mohammad bold art 1" pitchFamily="2" charset="-78"/>
                <a:hlinkClick r:id="rId4"/>
              </a:rPr>
              <a:t>مقدم عرض الاستحواذ المنافس</a:t>
            </a:r>
            <a:r>
              <a:rPr lang="ar-KW" sz="3050" dirty="0">
                <a:solidFill>
                  <a:srgbClr val="1F497D"/>
                </a:solidFill>
                <a:latin typeface="Calibri" pitchFamily="34" charset="0"/>
                <a:cs typeface="mohammad bold art 1" pitchFamily="2" charset="-78"/>
              </a:rPr>
              <a:t> والذي يتضمن إضافة جوهرية أو تعديلاً أساسياً في شروط </a:t>
            </a:r>
            <a:r>
              <a:rPr lang="ar-KW" sz="3050" dirty="0" smtClean="0">
                <a:solidFill>
                  <a:srgbClr val="1F497D"/>
                </a:solidFill>
                <a:latin typeface="Calibri" pitchFamily="34" charset="0"/>
                <a:cs typeface="mohammad bold art 1" pitchFamily="2" charset="-78"/>
                <a:hlinkClick r:id="rId5"/>
              </a:rPr>
              <a:t>عرض </a:t>
            </a:r>
            <a:r>
              <a:rPr lang="ar-KW" sz="3050" dirty="0">
                <a:solidFill>
                  <a:srgbClr val="1F497D"/>
                </a:solidFill>
                <a:latin typeface="Calibri" pitchFamily="34" charset="0"/>
                <a:cs typeface="mohammad bold art 1" pitchFamily="2" charset="-78"/>
                <a:hlinkClick r:id="rId5"/>
              </a:rPr>
              <a:t>الاستحواذ الأصلي</a:t>
            </a:r>
            <a:r>
              <a:rPr lang="ar-KW" sz="3050" dirty="0">
                <a:solidFill>
                  <a:srgbClr val="1F497D"/>
                </a:solidFill>
                <a:latin typeface="Calibri" pitchFamily="34" charset="0"/>
                <a:cs typeface="mohammad bold art 1" pitchFamily="2" charset="-78"/>
              </a:rPr>
              <a:t>، وأن </a:t>
            </a:r>
            <a:r>
              <a:rPr lang="ar-KW" sz="3050" dirty="0" smtClean="0">
                <a:solidFill>
                  <a:srgbClr val="1F497D"/>
                </a:solidFill>
                <a:latin typeface="Calibri" pitchFamily="34" charset="0"/>
                <a:cs typeface="mohammad bold art 1" pitchFamily="2" charset="-78"/>
              </a:rPr>
              <a:t>يُبين </a:t>
            </a:r>
            <a:r>
              <a:rPr lang="ar-KW" sz="3050" dirty="0">
                <a:solidFill>
                  <a:srgbClr val="1F497D"/>
                </a:solidFill>
                <a:latin typeface="Calibri" pitchFamily="34" charset="0"/>
                <a:cs typeface="mohammad bold art 1" pitchFamily="2" charset="-78"/>
                <a:hlinkClick r:id="rId4"/>
              </a:rPr>
              <a:t>مقدم عرض </a:t>
            </a:r>
            <a:r>
              <a:rPr lang="ar-KW" sz="3050" dirty="0" smtClean="0">
                <a:solidFill>
                  <a:srgbClr val="1F497D"/>
                </a:solidFill>
                <a:latin typeface="Calibri" pitchFamily="34" charset="0"/>
                <a:cs typeface="mohammad bold art 1" pitchFamily="2" charset="-78"/>
                <a:hlinkClick r:id="rId4"/>
              </a:rPr>
              <a:t>الاستحواذ المنافس </a:t>
            </a:r>
            <a:r>
              <a:rPr lang="ar-KW" sz="3050" dirty="0">
                <a:solidFill>
                  <a:srgbClr val="1F497D"/>
                </a:solidFill>
                <a:latin typeface="Calibri" pitchFamily="34" charset="0"/>
                <a:cs typeface="mohammad bold art 1" pitchFamily="2" charset="-78"/>
              </a:rPr>
              <a:t>أغراضه من تقديم العرض، والذي يقدم قبل خمسة أيام عمل من انتهاء </a:t>
            </a:r>
            <a:r>
              <a:rPr lang="ar-KW" sz="3050" dirty="0">
                <a:solidFill>
                  <a:srgbClr val="1F497D"/>
                </a:solidFill>
                <a:latin typeface="Calibri" pitchFamily="34" charset="0"/>
                <a:cs typeface="mohammad bold art 1" pitchFamily="2" charset="-78"/>
                <a:hlinkClick r:id="rId6"/>
              </a:rPr>
              <a:t>فترة التجميع </a:t>
            </a:r>
            <a:r>
              <a:rPr lang="ar-KW" sz="3050" dirty="0">
                <a:solidFill>
                  <a:srgbClr val="1F497D"/>
                </a:solidFill>
                <a:latin typeface="Calibri" pitchFamily="34" charset="0"/>
                <a:cs typeface="mohammad bold art 1" pitchFamily="2" charset="-78"/>
              </a:rPr>
              <a:t>ل</a:t>
            </a:r>
            <a:r>
              <a:rPr lang="ar-KW" sz="3050" dirty="0">
                <a:solidFill>
                  <a:srgbClr val="1F497D"/>
                </a:solidFill>
                <a:latin typeface="Calibri" pitchFamily="34" charset="0"/>
                <a:cs typeface="mohammad bold art 1" pitchFamily="2" charset="-78"/>
                <a:hlinkClick r:id="rId5"/>
              </a:rPr>
              <a:t>عرض الاستحواذ </a:t>
            </a:r>
            <a:r>
              <a:rPr lang="ar-KW" sz="3050" dirty="0" smtClean="0">
                <a:solidFill>
                  <a:srgbClr val="1F497D"/>
                </a:solidFill>
                <a:latin typeface="Calibri" pitchFamily="34" charset="0"/>
                <a:cs typeface="mohammad bold art 1" pitchFamily="2" charset="-78"/>
                <a:hlinkClick r:id="rId5"/>
              </a:rPr>
              <a:t>الأصلي</a:t>
            </a:r>
            <a:r>
              <a:rPr lang="ar-KW" sz="3050" dirty="0" smtClean="0">
                <a:solidFill>
                  <a:srgbClr val="1F497D"/>
                </a:solidFill>
                <a:latin typeface="Calibri" pitchFamily="34" charset="0"/>
                <a:cs typeface="mohammad bold art 1" pitchFamily="2" charset="-78"/>
              </a:rPr>
              <a:t>.</a:t>
            </a:r>
          </a:p>
          <a:p>
            <a:pPr marL="0" indent="0" algn="justLow" rtl="1">
              <a:buNone/>
            </a:pPr>
            <a:endParaRPr lang="ar-KW" sz="1200" dirty="0" smtClean="0">
              <a:solidFill>
                <a:srgbClr val="1F497D"/>
              </a:solidFill>
              <a:latin typeface="Calibri" pitchFamily="34" charset="0"/>
              <a:cs typeface="mohammad bold art 1" pitchFamily="2" charset="-78"/>
            </a:endParaRPr>
          </a:p>
          <a:p>
            <a:pPr algn="justLow" rtl="1"/>
            <a:r>
              <a:rPr lang="ar-KW" sz="3050" dirty="0" smtClean="0">
                <a:solidFill>
                  <a:srgbClr val="1F497D"/>
                </a:solidFill>
                <a:latin typeface="Calibri" pitchFamily="34" charset="0"/>
                <a:cs typeface="mohammad bold art 1" pitchFamily="2" charset="-78"/>
              </a:rPr>
              <a:t>ويُقدم بغرض التنافس </a:t>
            </a:r>
            <a:r>
              <a:rPr lang="ar-KW" sz="3050" dirty="0">
                <a:solidFill>
                  <a:srgbClr val="1F497D"/>
                </a:solidFill>
                <a:latin typeface="Calibri" pitchFamily="34" charset="0"/>
                <a:cs typeface="mohammad bold art 1" pitchFamily="2" charset="-78"/>
              </a:rPr>
              <a:t>مع </a:t>
            </a:r>
            <a:r>
              <a:rPr lang="ar-KW" sz="3050" dirty="0">
                <a:solidFill>
                  <a:srgbClr val="1F497D"/>
                </a:solidFill>
                <a:latin typeface="Calibri" pitchFamily="34" charset="0"/>
                <a:cs typeface="mohammad bold art 1" pitchFamily="2" charset="-78"/>
                <a:hlinkClick r:id="rId5"/>
              </a:rPr>
              <a:t>عرض الاستحواذ </a:t>
            </a:r>
            <a:r>
              <a:rPr lang="ar-KW" sz="3050" dirty="0" smtClean="0">
                <a:solidFill>
                  <a:srgbClr val="1F497D"/>
                </a:solidFill>
                <a:latin typeface="Calibri" pitchFamily="34" charset="0"/>
                <a:cs typeface="mohammad bold art 1" pitchFamily="2" charset="-78"/>
                <a:hlinkClick r:id="rId5"/>
              </a:rPr>
              <a:t>الأصلي</a:t>
            </a:r>
            <a:r>
              <a:rPr lang="ar-KW" sz="3050" dirty="0" smtClean="0">
                <a:solidFill>
                  <a:srgbClr val="1F497D"/>
                </a:solidFill>
                <a:latin typeface="Calibri" pitchFamily="34" charset="0"/>
                <a:cs typeface="mohammad bold art 1" pitchFamily="2" charset="-78"/>
              </a:rPr>
              <a:t>.</a:t>
            </a:r>
          </a:p>
          <a:p>
            <a:pPr marL="0" indent="0">
              <a:buNone/>
            </a:pPr>
            <a:endParaRPr lang="ar-KW" dirty="0">
              <a:solidFill>
                <a:srgbClr val="1F497D"/>
              </a:solidFill>
              <a:latin typeface="Calibri" pitchFamily="34" charset="0"/>
              <a:cs typeface="mohammad bold art 1" pitchFamily="2" charset="-78"/>
            </a:endParaRPr>
          </a:p>
        </p:txBody>
      </p:sp>
      <p:sp>
        <p:nvSpPr>
          <p:cNvPr id="2" name="Title 1"/>
          <p:cNvSpPr>
            <a:spLocks noGrp="1"/>
          </p:cNvSpPr>
          <p:nvPr>
            <p:ph type="title"/>
          </p:nvPr>
        </p:nvSpPr>
        <p:spPr>
          <a:xfrm>
            <a:off x="2809874" y="274638"/>
            <a:ext cx="5876925" cy="1143000"/>
          </a:xfrm>
        </p:spPr>
        <p:txBody>
          <a:bodyPr>
            <a:noAutofit/>
          </a:bodyPr>
          <a:lstStyle/>
          <a:p>
            <a:pPr algn="r" rtl="1"/>
            <a:r>
              <a:rPr lang="ar-KW" sz="3200" b="1" dirty="0" smtClean="0">
                <a:solidFill>
                  <a:srgbClr val="1F497D"/>
                </a:solidFill>
                <a:latin typeface="Calibri" pitchFamily="34" charset="0"/>
                <a:ea typeface="+mn-ea"/>
                <a:cs typeface="mohammad bold art 1" pitchFamily="2" charset="-78"/>
              </a:rPr>
              <a:t>عرض </a:t>
            </a:r>
            <a:r>
              <a:rPr lang="ar-KW" sz="3200" b="1" dirty="0">
                <a:solidFill>
                  <a:srgbClr val="1F497D"/>
                </a:solidFill>
                <a:latin typeface="Calibri" pitchFamily="34" charset="0"/>
                <a:ea typeface="+mn-ea"/>
                <a:cs typeface="mohammad bold art 1" pitchFamily="2" charset="-78"/>
              </a:rPr>
              <a:t>الاستحواذ </a:t>
            </a:r>
            <a:r>
              <a:rPr lang="ar-KW" sz="3200" b="1" dirty="0" smtClean="0">
                <a:solidFill>
                  <a:srgbClr val="1F497D"/>
                </a:solidFill>
                <a:latin typeface="Calibri" pitchFamily="34" charset="0"/>
                <a:ea typeface="+mn-ea"/>
                <a:cs typeface="mohammad bold art 1" pitchFamily="2" charset="-78"/>
              </a:rPr>
              <a:t>المنافس:</a:t>
            </a:r>
            <a:endParaRPr lang="en-US" sz="3200" b="1" dirty="0">
              <a:solidFill>
                <a:srgbClr val="1F497D"/>
              </a:solidFill>
              <a:latin typeface="Calibri" pitchFamily="34" charset="0"/>
              <a:ea typeface="+mn-ea"/>
              <a:cs typeface="mohammad bold art 1" pitchFamily="2" charset="-78"/>
            </a:endParaRPr>
          </a:p>
        </p:txBody>
      </p:sp>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16287" y="124705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4</a:t>
            </a:fld>
            <a:endParaRPr lang="en-GB" dirty="0"/>
          </a:p>
        </p:txBody>
      </p:sp>
    </p:spTree>
    <p:extLst>
      <p:ext uri="{BB962C8B-B14F-4D97-AF65-F5344CB8AC3E}">
        <p14:creationId xmlns:p14="http://schemas.microsoft.com/office/powerpoint/2010/main" val="38403152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000" b="1" dirty="0" smtClean="0">
                <a:solidFill>
                  <a:schemeClr val="tx2"/>
                </a:solidFill>
                <a:latin typeface="Calibri" pitchFamily="34" charset="0"/>
                <a:cs typeface="mohammad bold art 1" pitchFamily="2" charset="-78"/>
              </a:rPr>
              <a:t>ثانياً: </a:t>
            </a:r>
            <a:endParaRPr lang="ar-KW" sz="5000" b="1" dirty="0">
              <a:solidFill>
                <a:schemeClr val="tx2"/>
              </a:solidFill>
              <a:latin typeface="Calibri" pitchFamily="34" charset="0"/>
              <a:cs typeface="mohammad bold art 1" pitchFamily="2" charset="-78"/>
            </a:endParaRPr>
          </a:p>
          <a:p>
            <a:pPr marL="0" indent="0" algn="ctr" rtl="1">
              <a:buNone/>
            </a:pPr>
            <a:r>
              <a:rPr lang="ar-KW" sz="5000" b="1" dirty="0" smtClean="0">
                <a:solidFill>
                  <a:schemeClr val="tx2"/>
                </a:solidFill>
                <a:latin typeface="Calibri" pitchFamily="34" charset="0"/>
                <a:cs typeface="mohammad bold art 1" pitchFamily="2" charset="-78"/>
              </a:rPr>
              <a:t>أحكام </a:t>
            </a:r>
            <a:r>
              <a:rPr lang="ar-KW" sz="5400" b="1" dirty="0">
                <a:solidFill>
                  <a:schemeClr val="tx2"/>
                </a:solidFill>
                <a:latin typeface="Calibri" pitchFamily="34" charset="0"/>
                <a:cs typeface="mohammad bold art 1" pitchFamily="2" charset="-78"/>
              </a:rPr>
              <a:t>و إجراءات تنفيذ عمليات الاستحواذ </a:t>
            </a:r>
            <a:r>
              <a:rPr lang="ar-KW" sz="5400" b="1" dirty="0" smtClean="0">
                <a:solidFill>
                  <a:schemeClr val="tx2"/>
                </a:solidFill>
                <a:latin typeface="Calibri" pitchFamily="34" charset="0"/>
                <a:cs typeface="mohammad bold art 1" pitchFamily="2" charset="-78"/>
              </a:rPr>
              <a:t>المنافس</a:t>
            </a:r>
            <a:endParaRPr lang="ar-KW" sz="54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5</a:t>
            </a:fld>
            <a:endParaRPr lang="en-GB" dirty="0">
              <a:solidFill>
                <a:prstClr val="black">
                  <a:tint val="75000"/>
                </a:prstClr>
              </a:solidFill>
            </a:endParaRPr>
          </a:p>
        </p:txBody>
      </p:sp>
    </p:spTree>
    <p:extLst>
      <p:ext uri="{BB962C8B-B14F-4D97-AF65-F5344CB8AC3E}">
        <p14:creationId xmlns:p14="http://schemas.microsoft.com/office/powerpoint/2010/main" val="1409230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896" y="58441"/>
            <a:ext cx="5228853" cy="1143000"/>
          </a:xfrm>
        </p:spPr>
        <p:txBody>
          <a:bodyPr>
            <a:noAutofit/>
          </a:bodyPr>
          <a:lstStyle/>
          <a:p>
            <a:pPr lvl="0" algn="justLow" rtl="1">
              <a:lnSpc>
                <a:spcPct val="115000"/>
              </a:lnSpc>
              <a:spcBef>
                <a:spcPts val="0"/>
              </a:spcBef>
              <a:spcAft>
                <a:spcPts val="1000"/>
              </a:spcAft>
            </a:pPr>
            <a:r>
              <a:rPr lang="ar-KW" sz="1800" dirty="0">
                <a:solidFill>
                  <a:srgbClr val="1F497D"/>
                </a:solidFill>
                <a:latin typeface="Calibri" pitchFamily="34" charset="0"/>
                <a:cs typeface="mohammad bold art 1" pitchFamily="2" charset="-78"/>
              </a:rPr>
              <a:t>يلتزم جميع الأشخاص باتباع إجراءات تنفيذ </a:t>
            </a:r>
            <a:r>
              <a:rPr lang="ar-KW" sz="1800" dirty="0" smtClean="0">
                <a:solidFill>
                  <a:srgbClr val="1F497D"/>
                </a:solidFill>
                <a:latin typeface="Calibri" pitchFamily="34" charset="0"/>
                <a:cs typeface="mohammad bold art 1" pitchFamily="2" charset="-78"/>
              </a:rPr>
              <a:t>عمليات</a:t>
            </a:r>
            <a:br>
              <a:rPr lang="ar-KW" sz="1800" dirty="0" smtClean="0">
                <a:solidFill>
                  <a:srgbClr val="1F497D"/>
                </a:solidFill>
                <a:latin typeface="Calibri" pitchFamily="34" charset="0"/>
                <a:cs typeface="mohammad bold art 1" pitchFamily="2" charset="-78"/>
              </a:rPr>
            </a:br>
            <a:r>
              <a:rPr lang="ar-KW" sz="1800" dirty="0" smtClean="0">
                <a:solidFill>
                  <a:srgbClr val="1F497D"/>
                </a:solidFill>
                <a:latin typeface="Calibri" pitchFamily="34" charset="0"/>
                <a:cs typeface="mohammad bold art 1" pitchFamily="2" charset="-78"/>
              </a:rPr>
              <a:t> </a:t>
            </a:r>
            <a:r>
              <a:rPr lang="ar-KW" sz="1800" dirty="0">
                <a:solidFill>
                  <a:srgbClr val="1F497D"/>
                </a:solidFill>
                <a:latin typeface="Calibri" pitchFamily="34" charset="0"/>
                <a:cs typeface="mohammad bold art 1" pitchFamily="2" charset="-78"/>
              </a:rPr>
              <a:t>الاستحواذ المنافس المذكورة في الملحق رقم (4) </a:t>
            </a:r>
            <a:r>
              <a:rPr lang="ar-KW" sz="1800" dirty="0" smtClean="0">
                <a:solidFill>
                  <a:srgbClr val="1F497D"/>
                </a:solidFill>
                <a:latin typeface="Calibri" pitchFamily="34" charset="0"/>
                <a:cs typeface="mohammad bold art 1" pitchFamily="2" charset="-78"/>
              </a:rPr>
              <a:t/>
            </a:r>
            <a:br>
              <a:rPr lang="ar-KW" sz="1800" dirty="0" smtClean="0">
                <a:solidFill>
                  <a:srgbClr val="1F497D"/>
                </a:solidFill>
                <a:latin typeface="Calibri" pitchFamily="34" charset="0"/>
                <a:cs typeface="mohammad bold art 1" pitchFamily="2" charset="-78"/>
              </a:rPr>
            </a:br>
            <a:r>
              <a:rPr lang="ar-KW" sz="1800" dirty="0" smtClean="0">
                <a:solidFill>
                  <a:srgbClr val="1F497D"/>
                </a:solidFill>
                <a:latin typeface="Calibri" pitchFamily="34" charset="0"/>
                <a:cs typeface="mohammad bold art 1" pitchFamily="2" charset="-78"/>
              </a:rPr>
              <a:t>من الكتاب </a:t>
            </a:r>
            <a:r>
              <a:rPr lang="ar-KW" sz="1800" dirty="0">
                <a:solidFill>
                  <a:srgbClr val="1F497D"/>
                </a:solidFill>
                <a:latin typeface="Calibri" pitchFamily="34" charset="0"/>
                <a:cs typeface="mohammad bold art 1" pitchFamily="2" charset="-78"/>
              </a:rPr>
              <a:t>التاسع (الاندماج والاستحواذ) كالآتي: </a:t>
            </a:r>
            <a:endParaRPr lang="en-US" sz="1800" dirty="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74357"/>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5975"/>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62292"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6</a:t>
            </a:fld>
            <a:endParaRPr lang="en-GB" dirty="0"/>
          </a:p>
        </p:txBody>
      </p:sp>
      <p:sp>
        <p:nvSpPr>
          <p:cNvPr id="5" name="Content Placeholder 4"/>
          <p:cNvSpPr>
            <a:spLocks noGrp="1"/>
          </p:cNvSpPr>
          <p:nvPr>
            <p:ph idx="1"/>
          </p:nvPr>
        </p:nvSpPr>
        <p:spPr>
          <a:xfrm>
            <a:off x="409362" y="1213858"/>
            <a:ext cx="8302926" cy="5066930"/>
          </a:xfrm>
          <a:ln w="12700">
            <a:solidFill>
              <a:srgbClr val="D6BA12"/>
            </a:solidFill>
            <a:prstDash val="dashDot"/>
          </a:ln>
        </p:spPr>
        <p:txBody>
          <a:bodyPr>
            <a:normAutofit/>
          </a:bodyPr>
          <a:lstStyle/>
          <a:p>
            <a:endParaRPr lang="en-US" dirty="0"/>
          </a:p>
        </p:txBody>
      </p:sp>
      <p:sp>
        <p:nvSpPr>
          <p:cNvPr id="10" name="Pentagon 9"/>
          <p:cNvSpPr/>
          <p:nvPr/>
        </p:nvSpPr>
        <p:spPr>
          <a:xfrm>
            <a:off x="526495" y="1361486"/>
            <a:ext cx="3397433" cy="2549169"/>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1700" dirty="0" smtClean="0">
                <a:solidFill>
                  <a:schemeClr val="tx2"/>
                </a:solidFill>
                <a:latin typeface="Calibri" pitchFamily="34" charset="0"/>
                <a:cs typeface="mohammad bold art 1" pitchFamily="2" charset="-78"/>
              </a:rPr>
              <a:t>يقوم </a:t>
            </a:r>
            <a:r>
              <a:rPr lang="ar-KW" sz="1700" dirty="0" smtClean="0">
                <a:solidFill>
                  <a:schemeClr val="tx2"/>
                </a:solidFill>
                <a:latin typeface="Calibri" pitchFamily="34" charset="0"/>
                <a:cs typeface="mohammad bold art 1" pitchFamily="2" charset="-78"/>
                <a:hlinkClick r:id="rId5"/>
              </a:rPr>
              <a:t>مقدم عرض </a:t>
            </a:r>
          </a:p>
          <a:p>
            <a:pPr algn="ctr" rtl="1"/>
            <a:r>
              <a:rPr lang="ar-KW" sz="1700" dirty="0" smtClean="0">
                <a:solidFill>
                  <a:schemeClr val="tx2"/>
                </a:solidFill>
                <a:latin typeface="Calibri" pitchFamily="34" charset="0"/>
                <a:cs typeface="mohammad bold art 1" pitchFamily="2" charset="-78"/>
                <a:hlinkClick r:id="rId5"/>
              </a:rPr>
              <a:t>الاستحواذ المنافس </a:t>
            </a:r>
            <a:r>
              <a:rPr lang="ar-KW" sz="1700" dirty="0" smtClean="0">
                <a:solidFill>
                  <a:schemeClr val="tx2"/>
                </a:solidFill>
                <a:latin typeface="Calibri" pitchFamily="34" charset="0"/>
                <a:cs typeface="mohammad bold art 1" pitchFamily="2" charset="-78"/>
              </a:rPr>
              <a:t>بتقديم طلب للهيئة مرفقاً به </a:t>
            </a:r>
            <a:r>
              <a:rPr lang="ar-KW" sz="1700" dirty="0" smtClean="0">
                <a:solidFill>
                  <a:schemeClr val="tx2"/>
                </a:solidFill>
                <a:latin typeface="Calibri" pitchFamily="34" charset="0"/>
                <a:cs typeface="mohammad bold art 1" pitchFamily="2" charset="-78"/>
                <a:hlinkClick r:id="rId6"/>
              </a:rPr>
              <a:t>مستند</a:t>
            </a:r>
            <a:r>
              <a:rPr lang="ar-KW" sz="1700" dirty="0" smtClean="0">
                <a:solidFill>
                  <a:schemeClr val="tx2"/>
                </a:solidFill>
                <a:latin typeface="Calibri" pitchFamily="34" charset="0"/>
                <a:cs typeface="mohammad bold art 1" pitchFamily="2" charset="-78"/>
              </a:rPr>
              <a:t> </a:t>
            </a:r>
            <a:r>
              <a:rPr lang="ar-KW" sz="1700" dirty="0" smtClean="0">
                <a:solidFill>
                  <a:schemeClr val="tx2"/>
                </a:solidFill>
                <a:latin typeface="Calibri" pitchFamily="34" charset="0"/>
                <a:cs typeface="mohammad bold art 1" pitchFamily="2" charset="-78"/>
                <a:hlinkClick r:id="rId7"/>
              </a:rPr>
              <a:t>عرض الاستحواذ المنافس </a:t>
            </a:r>
            <a:r>
              <a:rPr lang="ar-KW" sz="1700" dirty="0" smtClean="0">
                <a:solidFill>
                  <a:schemeClr val="tx2"/>
                </a:solidFill>
                <a:latin typeface="Calibri" pitchFamily="34" charset="0"/>
                <a:cs typeface="mohammad bold art 1" pitchFamily="2" charset="-78"/>
              </a:rPr>
              <a:t>والتعهد بالمضي قدماً في العرض واستشارة </a:t>
            </a:r>
            <a:r>
              <a:rPr lang="ar-KW" sz="1700" dirty="0" smtClean="0">
                <a:solidFill>
                  <a:schemeClr val="tx2"/>
                </a:solidFill>
                <a:latin typeface="Calibri" pitchFamily="34" charset="0"/>
                <a:cs typeface="mohammad bold art 1" pitchFamily="2" charset="-78"/>
                <a:hlinkClick r:id="rId8"/>
              </a:rPr>
              <a:t>مستشار الاستثمار </a:t>
            </a:r>
            <a:r>
              <a:rPr lang="ar-KW" sz="1700" dirty="0" smtClean="0">
                <a:solidFill>
                  <a:schemeClr val="tx2"/>
                </a:solidFill>
                <a:latin typeface="Calibri" pitchFamily="34" charset="0"/>
                <a:cs typeface="mohammad bold art 1" pitchFamily="2" charset="-78"/>
              </a:rPr>
              <a:t>المستقل (إذا كان مقدم عرض الاستحواذ المنافس شركة </a:t>
            </a:r>
          </a:p>
          <a:p>
            <a:pPr algn="ctr" rtl="1"/>
            <a:r>
              <a:rPr lang="ar-KW" sz="1700" dirty="0">
                <a:solidFill>
                  <a:schemeClr val="tx2"/>
                </a:solidFill>
                <a:latin typeface="Calibri" pitchFamily="34" charset="0"/>
                <a:cs typeface="mohammad bold art 1" pitchFamily="2" charset="-78"/>
              </a:rPr>
              <a:t> </a:t>
            </a:r>
            <a:r>
              <a:rPr lang="ar-KW" sz="1700" dirty="0" smtClean="0">
                <a:solidFill>
                  <a:schemeClr val="tx2"/>
                </a:solidFill>
                <a:latin typeface="Calibri" pitchFamily="34" charset="0"/>
                <a:cs typeface="mohammad bold art 1" pitchFamily="2" charset="-78"/>
              </a:rPr>
              <a:t>    مدرجة).    </a:t>
            </a:r>
            <a:r>
              <a:rPr lang="ar-KW" sz="1700" dirty="0" smtClean="0">
                <a:solidFill>
                  <a:srgbClr val="FF0000"/>
                </a:solidFill>
                <a:latin typeface="Calibri" pitchFamily="34" charset="0"/>
                <a:cs typeface="mohammad bold art 1" pitchFamily="2" charset="-78"/>
                <a:hlinkClick r:id="rId9" action="ppaction://hlinksldjump"/>
              </a:rPr>
              <a:t>*</a:t>
            </a:r>
            <a:endParaRPr lang="ar-KW" sz="1700" dirty="0" smtClean="0">
              <a:solidFill>
                <a:srgbClr val="FF0000"/>
              </a:solidFill>
              <a:latin typeface="Calibri" pitchFamily="34" charset="0"/>
              <a:cs typeface="mohammad bold art 1" pitchFamily="2" charset="-78"/>
            </a:endParaRPr>
          </a:p>
        </p:txBody>
      </p:sp>
      <p:sp>
        <p:nvSpPr>
          <p:cNvPr id="38" name="Rounded Rectangle 37"/>
          <p:cNvSpPr/>
          <p:nvPr/>
        </p:nvSpPr>
        <p:spPr>
          <a:xfrm>
            <a:off x="543704" y="4312570"/>
            <a:ext cx="2228096" cy="1852734"/>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استشارة </a:t>
            </a:r>
            <a:r>
              <a:rPr lang="ar-KW" sz="1700" dirty="0" smtClean="0">
                <a:solidFill>
                  <a:srgbClr val="1F497D"/>
                </a:solidFill>
                <a:latin typeface="Calibri" pitchFamily="34" charset="0"/>
                <a:cs typeface="mohammad bold art 1" pitchFamily="2" charset="-78"/>
                <a:hlinkClick r:id="rId8"/>
              </a:rPr>
              <a:t>مستشار الاستثمار </a:t>
            </a:r>
            <a:r>
              <a:rPr lang="ar-KW" sz="1700" dirty="0" smtClean="0">
                <a:solidFill>
                  <a:srgbClr val="1F497D"/>
                </a:solidFill>
                <a:latin typeface="Calibri" pitchFamily="34" charset="0"/>
                <a:cs typeface="mohammad bold art 1" pitchFamily="2" charset="-78"/>
              </a:rPr>
              <a:t>تعد وفقاً لأحكام المادة </a:t>
            </a:r>
          </a:p>
          <a:p>
            <a:pPr algn="ctr"/>
            <a:r>
              <a:rPr lang="ar-KW" sz="1700" dirty="0" smtClean="0">
                <a:solidFill>
                  <a:srgbClr val="1F497D"/>
                </a:solidFill>
                <a:latin typeface="Calibri" pitchFamily="34" charset="0"/>
                <a:cs typeface="mohammad bold art 1" pitchFamily="2" charset="-78"/>
                <a:hlinkClick r:id="rId10"/>
              </a:rPr>
              <a:t>(3-1-5)</a:t>
            </a:r>
            <a:r>
              <a:rPr lang="ar-KW" sz="1700" dirty="0" smtClean="0">
                <a:solidFill>
                  <a:srgbClr val="1F497D"/>
                </a:solidFill>
                <a:latin typeface="Calibri" pitchFamily="34" charset="0"/>
                <a:cs typeface="mohammad bold art 1" pitchFamily="2" charset="-78"/>
              </a:rPr>
              <a:t>، وعلى </a:t>
            </a:r>
            <a:r>
              <a:rPr lang="ar-KW" sz="1700" dirty="0" smtClean="0">
                <a:solidFill>
                  <a:srgbClr val="1F497D"/>
                </a:solidFill>
                <a:latin typeface="Calibri" pitchFamily="34" charset="0"/>
                <a:cs typeface="mohammad bold art 1" pitchFamily="2" charset="-78"/>
                <a:hlinkClick r:id="rId5"/>
              </a:rPr>
              <a:t>مقدم عرض الاستحواذ المنافس</a:t>
            </a:r>
            <a:r>
              <a:rPr lang="ar-KW" sz="1700" dirty="0" smtClean="0">
                <a:solidFill>
                  <a:srgbClr val="1F497D"/>
                </a:solidFill>
                <a:latin typeface="Calibri" pitchFamily="34" charset="0"/>
                <a:cs typeface="mohammad bold art 1" pitchFamily="2" charset="-78"/>
              </a:rPr>
              <a:t> تعيين </a:t>
            </a:r>
            <a:r>
              <a:rPr lang="ar-KW" sz="1700" dirty="0" smtClean="0">
                <a:solidFill>
                  <a:srgbClr val="1F497D"/>
                </a:solidFill>
                <a:latin typeface="Calibri" pitchFamily="34" charset="0"/>
                <a:cs typeface="mohammad bold art 1" pitchFamily="2" charset="-78"/>
                <a:hlinkClick r:id="rId11"/>
              </a:rPr>
              <a:t>مدير لعملية الاستحواذ</a:t>
            </a:r>
            <a:endParaRPr lang="en-US" sz="1700" dirty="0">
              <a:solidFill>
                <a:srgbClr val="1F497D"/>
              </a:solidFill>
              <a:latin typeface="Calibri" pitchFamily="34" charset="0"/>
              <a:cs typeface="mohammad bold art 1" pitchFamily="2" charset="-78"/>
            </a:endParaRPr>
          </a:p>
        </p:txBody>
      </p:sp>
      <p:sp>
        <p:nvSpPr>
          <p:cNvPr id="19" name="Pentagon 18"/>
          <p:cNvSpPr/>
          <p:nvPr/>
        </p:nvSpPr>
        <p:spPr>
          <a:xfrm>
            <a:off x="6192130" y="1361486"/>
            <a:ext cx="2497605" cy="2385837"/>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dirty="0" smtClean="0">
                <a:solidFill>
                  <a:schemeClr val="tx2"/>
                </a:solidFill>
                <a:latin typeface="Calibri" pitchFamily="34" charset="0"/>
                <a:cs typeface="mohammad bold art 1" pitchFamily="2" charset="-78"/>
              </a:rPr>
              <a:t>يلتزم </a:t>
            </a:r>
            <a:r>
              <a:rPr lang="ar-KW" dirty="0" smtClean="0">
                <a:solidFill>
                  <a:schemeClr val="tx2"/>
                </a:solidFill>
                <a:latin typeface="Calibri" pitchFamily="34" charset="0"/>
                <a:cs typeface="mohammad bold art 1" pitchFamily="2" charset="-78"/>
                <a:hlinkClick r:id="rId5"/>
              </a:rPr>
              <a:t>مقدم العرض المنافس </a:t>
            </a:r>
            <a:r>
              <a:rPr lang="ar-KW" dirty="0" smtClean="0">
                <a:solidFill>
                  <a:schemeClr val="tx2"/>
                </a:solidFill>
                <a:latin typeface="Calibri" pitchFamily="34" charset="0"/>
                <a:cs typeface="mohammad bold art 1" pitchFamily="2" charset="-78"/>
              </a:rPr>
              <a:t>بدفع الرسوم المقررة لعملية الاستحواذ بعد الإفصاح </a:t>
            </a:r>
            <a:r>
              <a:rPr lang="ar-KW" u="sng" dirty="0" smtClean="0">
                <a:solidFill>
                  <a:schemeClr val="tx2"/>
                </a:solidFill>
                <a:latin typeface="Calibri" pitchFamily="34" charset="0"/>
                <a:cs typeface="mohammad bold art 1" pitchFamily="2" charset="-78"/>
              </a:rPr>
              <a:t>مباشرة</a:t>
            </a:r>
          </a:p>
          <a:p>
            <a:pPr algn="ctr" rtl="1"/>
            <a:r>
              <a:rPr lang="ar-KW" u="sng" dirty="0">
                <a:solidFill>
                  <a:schemeClr val="tx2"/>
                </a:solidFill>
                <a:latin typeface="Calibri" pitchFamily="34" charset="0"/>
                <a:cs typeface="mohammad bold art 1" pitchFamily="2" charset="-78"/>
                <a:hlinkClick r:id="rId12" action="ppaction://hlinksldjump"/>
              </a:rPr>
              <a:t>*</a:t>
            </a:r>
            <a:endParaRPr lang="ar-KW" u="sng" dirty="0" smtClean="0">
              <a:solidFill>
                <a:schemeClr val="tx2"/>
              </a:solidFill>
              <a:latin typeface="Calibri" pitchFamily="34" charset="0"/>
              <a:cs typeface="mohammad bold art 1" pitchFamily="2" charset="-78"/>
            </a:endParaRPr>
          </a:p>
        </p:txBody>
      </p:sp>
      <p:sp>
        <p:nvSpPr>
          <p:cNvPr id="20" name="Rounded Rectangle 19"/>
          <p:cNvSpPr/>
          <p:nvPr/>
        </p:nvSpPr>
        <p:spPr>
          <a:xfrm>
            <a:off x="2991591" y="4058282"/>
            <a:ext cx="3020570" cy="2064245"/>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يشمل الإفصاح:</a:t>
            </a:r>
          </a:p>
          <a:p>
            <a:pPr marL="342900" indent="-342900" algn="justLow" rtl="1">
              <a:buAutoNum type="arabicPeriod"/>
            </a:pPr>
            <a:r>
              <a:rPr lang="ar-KW" sz="1700" dirty="0" smtClean="0">
                <a:solidFill>
                  <a:srgbClr val="1F497D"/>
                </a:solidFill>
                <a:latin typeface="Calibri" pitchFamily="34" charset="0"/>
                <a:cs typeface="mohammad bold art 1" pitchFamily="2" charset="-78"/>
              </a:rPr>
              <a:t>اسم </a:t>
            </a:r>
            <a:r>
              <a:rPr lang="ar-KW" sz="1700" dirty="0" smtClean="0">
                <a:solidFill>
                  <a:srgbClr val="1F497D"/>
                </a:solidFill>
                <a:latin typeface="Calibri" pitchFamily="34" charset="0"/>
                <a:cs typeface="mohammad bold art 1" pitchFamily="2" charset="-78"/>
                <a:hlinkClick r:id="rId5"/>
              </a:rPr>
              <a:t>مقدم العرض المنافس </a:t>
            </a:r>
            <a:r>
              <a:rPr lang="ar-KW" sz="1700" dirty="0" smtClean="0">
                <a:solidFill>
                  <a:srgbClr val="1F497D"/>
                </a:solidFill>
                <a:latin typeface="Calibri" pitchFamily="34" charset="0"/>
                <a:cs typeface="mohammad bold art 1" pitchFamily="2" charset="-78"/>
              </a:rPr>
              <a:t>والشركة </a:t>
            </a:r>
            <a:r>
              <a:rPr lang="ar-KW" sz="1700" dirty="0" smtClean="0">
                <a:solidFill>
                  <a:srgbClr val="1F497D"/>
                </a:solidFill>
                <a:latin typeface="Calibri" pitchFamily="34" charset="0"/>
                <a:cs typeface="mohammad bold art 1" pitchFamily="2" charset="-78"/>
                <a:hlinkClick r:id="rId13"/>
              </a:rPr>
              <a:t>محل العرض</a:t>
            </a:r>
            <a:r>
              <a:rPr lang="ar-KW" sz="1700" dirty="0" smtClean="0">
                <a:solidFill>
                  <a:srgbClr val="1F497D"/>
                </a:solidFill>
                <a:latin typeface="Calibri" pitchFamily="34" charset="0"/>
                <a:cs typeface="mohammad bold art 1" pitchFamily="2" charset="-78"/>
              </a:rPr>
              <a:t>.</a:t>
            </a:r>
          </a:p>
          <a:p>
            <a:pPr marL="342900" indent="-342900" algn="justLow" rtl="1">
              <a:buAutoNum type="arabicPeriod"/>
            </a:pPr>
            <a:r>
              <a:rPr lang="ar-KW" sz="1700" dirty="0" smtClean="0">
                <a:solidFill>
                  <a:srgbClr val="1F497D"/>
                </a:solidFill>
                <a:latin typeface="Calibri" pitchFamily="34" charset="0"/>
                <a:cs typeface="mohammad bold art 1" pitchFamily="2" charset="-78"/>
              </a:rPr>
              <a:t>الإضافة الجوهرية أو التعديل الأساسي في شروط </a:t>
            </a:r>
            <a:r>
              <a:rPr lang="ar-KW" sz="1700" dirty="0" smtClean="0">
                <a:solidFill>
                  <a:srgbClr val="1F497D"/>
                </a:solidFill>
                <a:latin typeface="Calibri" pitchFamily="34" charset="0"/>
                <a:cs typeface="mohammad bold art 1" pitchFamily="2" charset="-78"/>
                <a:hlinkClick r:id="rId14"/>
              </a:rPr>
              <a:t>عرض الاستحواذ الأصلي</a:t>
            </a:r>
            <a:r>
              <a:rPr lang="ar-KW" sz="1700" dirty="0" smtClean="0">
                <a:solidFill>
                  <a:srgbClr val="1F497D"/>
                </a:solidFill>
                <a:latin typeface="Calibri" pitchFamily="34" charset="0"/>
                <a:cs typeface="mohammad bold art 1" pitchFamily="2" charset="-78"/>
              </a:rPr>
              <a:t>.</a:t>
            </a:r>
          </a:p>
        </p:txBody>
      </p:sp>
      <p:cxnSp>
        <p:nvCxnSpPr>
          <p:cNvPr id="21" name="Straight Arrow Connector 20"/>
          <p:cNvCxnSpPr/>
          <p:nvPr/>
        </p:nvCxnSpPr>
        <p:spPr>
          <a:xfrm>
            <a:off x="4549813" y="3687923"/>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Pentagon 21"/>
          <p:cNvSpPr/>
          <p:nvPr/>
        </p:nvSpPr>
        <p:spPr>
          <a:xfrm>
            <a:off x="3948866" y="1361486"/>
            <a:ext cx="2243264" cy="2326437"/>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2000" dirty="0" smtClean="0">
                <a:solidFill>
                  <a:schemeClr val="tx2"/>
                </a:solidFill>
                <a:latin typeface="Calibri" pitchFamily="34" charset="0"/>
                <a:cs typeface="mohammad bold art 1" pitchFamily="2" charset="-78"/>
              </a:rPr>
              <a:t>   </a:t>
            </a:r>
          </a:p>
          <a:p>
            <a:pPr algn="ctr" rtl="1"/>
            <a:r>
              <a:rPr lang="ar-KW" sz="2000" dirty="0" smtClean="0">
                <a:solidFill>
                  <a:schemeClr val="tx2"/>
                </a:solidFill>
                <a:latin typeface="Calibri" pitchFamily="34" charset="0"/>
                <a:cs typeface="mohammad bold art 1" pitchFamily="2" charset="-78"/>
              </a:rPr>
              <a:t>يتم</a:t>
            </a:r>
          </a:p>
          <a:p>
            <a:pPr algn="ctr" rtl="1"/>
            <a:r>
              <a:rPr lang="ar-KW" sz="2000" dirty="0" smtClean="0">
                <a:solidFill>
                  <a:schemeClr val="tx2"/>
                </a:solidFill>
                <a:latin typeface="Calibri" pitchFamily="34" charset="0"/>
                <a:cs typeface="mohammad bold art 1" pitchFamily="2" charset="-78"/>
              </a:rPr>
              <a:t> الإفصاح عن </a:t>
            </a:r>
            <a:r>
              <a:rPr lang="ar-KW" sz="2000" dirty="0" smtClean="0">
                <a:solidFill>
                  <a:schemeClr val="tx2"/>
                </a:solidFill>
                <a:latin typeface="Calibri" pitchFamily="34" charset="0"/>
                <a:cs typeface="mohammad bold art 1" pitchFamily="2" charset="-78"/>
                <a:hlinkClick r:id="rId7"/>
              </a:rPr>
              <a:t>عرض الاستحواذ المنافس </a:t>
            </a:r>
            <a:r>
              <a:rPr lang="ar-KW" sz="2000" dirty="0" smtClean="0">
                <a:solidFill>
                  <a:schemeClr val="tx2"/>
                </a:solidFill>
                <a:latin typeface="Calibri" pitchFamily="34" charset="0"/>
                <a:cs typeface="mohammad bold art 1" pitchFamily="2" charset="-78"/>
              </a:rPr>
              <a:t>في البورصة </a:t>
            </a:r>
          </a:p>
          <a:p>
            <a:pPr algn="ctr" rtl="1"/>
            <a:r>
              <a:rPr lang="ar-KW" sz="2000" dirty="0">
                <a:solidFill>
                  <a:srgbClr val="FF0000"/>
                </a:solidFill>
                <a:latin typeface="Calibri" pitchFamily="34" charset="0"/>
                <a:cs typeface="mohammad bold art 1" pitchFamily="2" charset="-78"/>
                <a:hlinkClick r:id="rId15" action="ppaction://hlinksldjump"/>
              </a:rPr>
              <a:t>*</a:t>
            </a:r>
            <a:endParaRPr lang="ar-KW" sz="2000" dirty="0">
              <a:solidFill>
                <a:srgbClr val="FF0000"/>
              </a:solidFill>
              <a:latin typeface="Calibri" pitchFamily="34" charset="0"/>
              <a:cs typeface="mohammad bold art 1" pitchFamily="2" charset="-78"/>
            </a:endParaRPr>
          </a:p>
          <a:p>
            <a:pPr algn="ctr" rtl="1"/>
            <a:endParaRPr lang="ar-KW" sz="2000" dirty="0" smtClean="0">
              <a:solidFill>
                <a:schemeClr val="tx2"/>
              </a:solidFill>
              <a:latin typeface="Calibri" pitchFamily="34" charset="0"/>
              <a:cs typeface="mohammad bold art 1" pitchFamily="2" charset="-78"/>
            </a:endParaRPr>
          </a:p>
        </p:txBody>
      </p:sp>
      <p:sp>
        <p:nvSpPr>
          <p:cNvPr id="23" name="Rounded Rectangle 22"/>
          <p:cNvSpPr/>
          <p:nvPr/>
        </p:nvSpPr>
        <p:spPr>
          <a:xfrm>
            <a:off x="6192130" y="4126574"/>
            <a:ext cx="2351996" cy="1879387"/>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a:solidFill>
                  <a:srgbClr val="1F497D"/>
                </a:solidFill>
                <a:latin typeface="Calibri" pitchFamily="34" charset="0"/>
                <a:cs typeface="mohammad bold art 1" pitchFamily="2" charset="-78"/>
              </a:rPr>
              <a:t>رسوم الاستحواذ طبقاً </a:t>
            </a:r>
            <a:r>
              <a:rPr lang="ar-KW" sz="1700" dirty="0" smtClean="0">
                <a:solidFill>
                  <a:srgbClr val="1F497D"/>
                </a:solidFill>
                <a:latin typeface="Calibri" pitchFamily="34" charset="0"/>
                <a:cs typeface="mohammad bold art 1" pitchFamily="2" charset="-78"/>
              </a:rPr>
              <a:t>للبند رقم </a:t>
            </a:r>
            <a:r>
              <a:rPr lang="ar-KW" sz="1700" dirty="0" smtClean="0">
                <a:solidFill>
                  <a:srgbClr val="1F497D"/>
                </a:solidFill>
                <a:latin typeface="Calibri" pitchFamily="34" charset="0"/>
                <a:cs typeface="mohammad bold art 1" pitchFamily="2" charset="-78"/>
                <a:hlinkClick r:id="rId16"/>
              </a:rPr>
              <a:t>(38)</a:t>
            </a:r>
            <a:r>
              <a:rPr lang="ar-KW" sz="1700" dirty="0" smtClean="0">
                <a:solidFill>
                  <a:srgbClr val="1F497D"/>
                </a:solidFill>
                <a:latin typeface="Calibri" pitchFamily="34" charset="0"/>
                <a:cs typeface="mohammad bold art 1" pitchFamily="2" charset="-78"/>
              </a:rPr>
              <a:t> من </a:t>
            </a:r>
            <a:r>
              <a:rPr lang="ar-KW" sz="1700" dirty="0">
                <a:solidFill>
                  <a:srgbClr val="1F497D"/>
                </a:solidFill>
                <a:latin typeface="Calibri" pitchFamily="34" charset="0"/>
                <a:cs typeface="mohammad bold art 1" pitchFamily="2" charset="-78"/>
              </a:rPr>
              <a:t>ال</a:t>
            </a:r>
            <a:r>
              <a:rPr lang="ar-KW" sz="1700" dirty="0" smtClean="0">
                <a:solidFill>
                  <a:srgbClr val="1F497D"/>
                </a:solidFill>
                <a:latin typeface="Calibri" pitchFamily="34" charset="0"/>
                <a:cs typeface="mohammad bold art 1" pitchFamily="2" charset="-78"/>
              </a:rPr>
              <a:t>قرار </a:t>
            </a:r>
            <a:r>
              <a:rPr lang="ar-KW" sz="1700" dirty="0">
                <a:solidFill>
                  <a:srgbClr val="1F497D"/>
                </a:solidFill>
                <a:latin typeface="Calibri" pitchFamily="34" charset="0"/>
                <a:cs typeface="mohammad bold art 1" pitchFamily="2" charset="-78"/>
              </a:rPr>
              <a:t>رقم (9) لسنة 2016 بشأن إصدار جدول </a:t>
            </a:r>
            <a:r>
              <a:rPr lang="ar-KW" sz="1700" dirty="0" smtClean="0">
                <a:solidFill>
                  <a:srgbClr val="1F497D"/>
                </a:solidFill>
                <a:latin typeface="Calibri" pitchFamily="34" charset="0"/>
                <a:cs typeface="mohammad bold art 1" pitchFamily="2" charset="-78"/>
              </a:rPr>
              <a:t>الرسوم</a:t>
            </a:r>
            <a:endParaRPr lang="en-US" sz="1700" strike="sngStrike" dirty="0">
              <a:solidFill>
                <a:srgbClr val="FF0000"/>
              </a:solidFill>
              <a:latin typeface="Calibri" pitchFamily="34" charset="0"/>
              <a:cs typeface="mohammad bold art 1" pitchFamily="2" charset="-78"/>
            </a:endParaRPr>
          </a:p>
        </p:txBody>
      </p:sp>
      <p:cxnSp>
        <p:nvCxnSpPr>
          <p:cNvPr id="24" name="Straight Arrow Connector 23"/>
          <p:cNvCxnSpPr/>
          <p:nvPr/>
        </p:nvCxnSpPr>
        <p:spPr>
          <a:xfrm>
            <a:off x="7164288" y="3747323"/>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619672" y="3927343"/>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9194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8" grpId="0" animBg="1"/>
      <p:bldP spid="19" grpId="0" animBg="1"/>
      <p:bldP spid="20"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3741776"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372533" y="1213858"/>
            <a:ext cx="8339755" cy="5066930"/>
          </a:xfrm>
          <a:ln w="12700">
            <a:solidFill>
              <a:srgbClr val="D6BA12"/>
            </a:solidFill>
            <a:prstDash val="dashDot"/>
          </a:ln>
        </p:spPr>
        <p:txBody>
          <a:bodyPr>
            <a:normAutofit/>
          </a:bodyPr>
          <a:lstStyle/>
          <a:p>
            <a:endParaRPr lang="en-US" dirty="0"/>
          </a:p>
        </p:txBody>
      </p:sp>
      <p:sp>
        <p:nvSpPr>
          <p:cNvPr id="42" name="Rounded Rectangle 41"/>
          <p:cNvSpPr/>
          <p:nvPr/>
        </p:nvSpPr>
        <p:spPr>
          <a:xfrm>
            <a:off x="2053714" y="4309871"/>
            <a:ext cx="1758316" cy="1809769"/>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ar-KW" dirty="0" smtClean="0">
                <a:solidFill>
                  <a:schemeClr val="tx2"/>
                </a:solidFill>
                <a:latin typeface="Calibri" pitchFamily="34" charset="0"/>
                <a:cs typeface="mohammad bold art 1" pitchFamily="2" charset="-78"/>
              </a:rPr>
              <a:t>في </a:t>
            </a:r>
            <a:r>
              <a:rPr lang="ar-KW" dirty="0">
                <a:solidFill>
                  <a:schemeClr val="tx2"/>
                </a:solidFill>
                <a:latin typeface="Calibri" pitchFamily="34" charset="0"/>
                <a:cs typeface="mohammad bold art 1" pitchFamily="2" charset="-78"/>
              </a:rPr>
              <a:t>حالة رفض الهيئة </a:t>
            </a:r>
            <a:r>
              <a:rPr lang="ar-KW" dirty="0">
                <a:solidFill>
                  <a:schemeClr val="tx2"/>
                </a:solidFill>
                <a:latin typeface="Calibri" pitchFamily="34" charset="0"/>
                <a:cs typeface="mohammad bold art 1" pitchFamily="2" charset="-78"/>
                <a:hlinkClick r:id="rId3"/>
              </a:rPr>
              <a:t>لمستند</a:t>
            </a:r>
            <a:r>
              <a:rPr lang="ar-KW" dirty="0">
                <a:solidFill>
                  <a:schemeClr val="tx2"/>
                </a:solidFill>
                <a:latin typeface="Calibri" pitchFamily="34" charset="0"/>
                <a:cs typeface="mohammad bold art 1" pitchFamily="2" charset="-78"/>
              </a:rPr>
              <a:t> </a:t>
            </a:r>
            <a:r>
              <a:rPr lang="ar-KW" dirty="0">
                <a:solidFill>
                  <a:schemeClr val="tx2"/>
                </a:solidFill>
                <a:latin typeface="Calibri" pitchFamily="34" charset="0"/>
                <a:cs typeface="mohammad bold art 1" pitchFamily="2" charset="-78"/>
                <a:hlinkClick r:id="rId4" action="ppaction://hlinkfile"/>
              </a:rPr>
              <a:t>عرض الاستحواذ </a:t>
            </a:r>
            <a:r>
              <a:rPr lang="ar-KW" dirty="0" smtClean="0">
                <a:solidFill>
                  <a:schemeClr val="tx2"/>
                </a:solidFill>
                <a:latin typeface="Calibri" pitchFamily="34" charset="0"/>
                <a:cs typeface="mohammad bold art 1" pitchFamily="2" charset="-78"/>
                <a:hlinkClick r:id="rId4" action="ppaction://hlinkfile"/>
              </a:rPr>
              <a:t>المنافس</a:t>
            </a:r>
            <a:endParaRPr lang="en-US" sz="1700" dirty="0">
              <a:solidFill>
                <a:srgbClr val="1F497D"/>
              </a:solidFill>
              <a:latin typeface="Calibri" pitchFamily="34" charset="0"/>
              <a:cs typeface="mohammad bold art 1" pitchFamily="2" charset="-78"/>
            </a:endParaRPr>
          </a:p>
        </p:txBody>
      </p:sp>
      <p:sp>
        <p:nvSpPr>
          <p:cNvPr id="41" name="Rounded Rectangle 40"/>
          <p:cNvSpPr/>
          <p:nvPr/>
        </p:nvSpPr>
        <p:spPr>
          <a:xfrm>
            <a:off x="2093604" y="1530758"/>
            <a:ext cx="1758316" cy="1809769"/>
          </a:xfrm>
          <a:prstGeom prst="round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ar-KW" dirty="0">
                <a:solidFill>
                  <a:schemeClr val="tx2"/>
                </a:solidFill>
                <a:latin typeface="Calibri" pitchFamily="34" charset="0"/>
                <a:cs typeface="mohammad bold art 1" pitchFamily="2" charset="-78"/>
              </a:rPr>
              <a:t>في حالة قبول </a:t>
            </a:r>
          </a:p>
          <a:p>
            <a:pPr algn="ctr"/>
            <a:r>
              <a:rPr lang="ar-KW" dirty="0">
                <a:solidFill>
                  <a:schemeClr val="tx2"/>
                </a:solidFill>
                <a:latin typeface="Calibri" pitchFamily="34" charset="0"/>
                <a:cs typeface="mohammad bold art 1" pitchFamily="2" charset="-78"/>
              </a:rPr>
              <a:t>الهيئة </a:t>
            </a:r>
            <a:r>
              <a:rPr lang="ar-KW" dirty="0">
                <a:solidFill>
                  <a:schemeClr val="tx2"/>
                </a:solidFill>
                <a:latin typeface="Calibri" pitchFamily="34" charset="0"/>
                <a:cs typeface="mohammad bold art 1" pitchFamily="2" charset="-78"/>
                <a:hlinkClick r:id="rId3"/>
              </a:rPr>
              <a:t>لمستند</a:t>
            </a:r>
            <a:r>
              <a:rPr lang="ar-KW" dirty="0">
                <a:solidFill>
                  <a:schemeClr val="tx2"/>
                </a:solidFill>
                <a:latin typeface="Calibri" pitchFamily="34" charset="0"/>
                <a:cs typeface="mohammad bold art 1" pitchFamily="2" charset="-78"/>
              </a:rPr>
              <a:t> </a:t>
            </a:r>
            <a:r>
              <a:rPr lang="ar-KW" dirty="0">
                <a:solidFill>
                  <a:schemeClr val="tx2"/>
                </a:solidFill>
                <a:latin typeface="Calibri" pitchFamily="34" charset="0"/>
                <a:cs typeface="mohammad bold art 1" pitchFamily="2" charset="-78"/>
                <a:hlinkClick r:id="rId5"/>
              </a:rPr>
              <a:t>عرض الاستحواذ المنافس</a:t>
            </a:r>
            <a:endParaRPr lang="en-US" sz="1700" dirty="0">
              <a:solidFill>
                <a:srgbClr val="1F497D"/>
              </a:solidFill>
              <a:latin typeface="Calibri" pitchFamily="34" charset="0"/>
              <a:cs typeface="mohammad bold art 1" pitchFamily="2" charset="-78"/>
            </a:endParaRPr>
          </a:p>
        </p:txBody>
      </p:sp>
      <p:sp>
        <p:nvSpPr>
          <p:cNvPr id="2" name="Title 1"/>
          <p:cNvSpPr>
            <a:spLocks noGrp="1"/>
          </p:cNvSpPr>
          <p:nvPr>
            <p:ph type="title"/>
          </p:nvPr>
        </p:nvSpPr>
        <p:spPr>
          <a:xfrm>
            <a:off x="3635896" y="58441"/>
            <a:ext cx="5228853" cy="1143000"/>
          </a:xfrm>
        </p:spPr>
        <p:txBody>
          <a:bodyPr>
            <a:noAutofit/>
          </a:bodyPr>
          <a:lstStyle/>
          <a:p>
            <a:pPr lvl="0" algn="justLow" rtl="1">
              <a:lnSpc>
                <a:spcPct val="115000"/>
              </a:lnSpc>
              <a:spcBef>
                <a:spcPts val="0"/>
              </a:spcBef>
              <a:spcAft>
                <a:spcPts val="1000"/>
              </a:spcAft>
            </a:pPr>
            <a:r>
              <a:rPr lang="ar-KW" sz="2800" b="1" dirty="0">
                <a:solidFill>
                  <a:schemeClr val="tx2"/>
                </a:solidFill>
                <a:cs typeface="mohammad bold art 1" pitchFamily="2" charset="-78"/>
              </a:rPr>
              <a:t>إجراءات تنفيذ </a:t>
            </a:r>
            <a:r>
              <a:rPr lang="ar-KW" sz="2800" b="1" dirty="0" smtClean="0">
                <a:solidFill>
                  <a:schemeClr val="tx2"/>
                </a:solidFill>
                <a:cs typeface="mohammad bold art 1" pitchFamily="2" charset="-78"/>
              </a:rPr>
              <a:t>عمليات </a:t>
            </a:r>
            <a:r>
              <a:rPr lang="ar-KW" sz="2800" b="1" dirty="0">
                <a:solidFill>
                  <a:schemeClr val="tx2"/>
                </a:solidFill>
                <a:cs typeface="mohammad bold art 1" pitchFamily="2" charset="-78"/>
              </a:rPr>
              <a:t>الاستحواذ المنافس:</a:t>
            </a:r>
            <a:endParaRPr lang="en-US" sz="2800" dirty="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3528" y="74357"/>
            <a:ext cx="3170956" cy="914400"/>
          </a:xfrm>
          <a:prstGeom prst="rect">
            <a:avLst/>
          </a:prstGeom>
        </p:spPr>
      </p:pic>
      <p:pic>
        <p:nvPicPr>
          <p:cNvPr id="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6305975"/>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7</a:t>
            </a:fld>
            <a:endParaRPr lang="en-GB" dirty="0"/>
          </a:p>
        </p:txBody>
      </p:sp>
      <p:sp>
        <p:nvSpPr>
          <p:cNvPr id="34" name="Pentagon 33"/>
          <p:cNvSpPr/>
          <p:nvPr/>
        </p:nvSpPr>
        <p:spPr>
          <a:xfrm>
            <a:off x="6949915" y="1277003"/>
            <a:ext cx="1738706" cy="2497165"/>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dirty="0" smtClean="0">
                <a:solidFill>
                  <a:schemeClr val="tx2"/>
                </a:solidFill>
                <a:latin typeface="Calibri" pitchFamily="34" charset="0"/>
                <a:cs typeface="mohammad bold art 1" pitchFamily="2" charset="-78"/>
              </a:rPr>
              <a:t>   </a:t>
            </a:r>
            <a:r>
              <a:rPr lang="ar-KW" sz="1600" dirty="0" smtClean="0">
                <a:solidFill>
                  <a:schemeClr val="tx2"/>
                </a:solidFill>
                <a:latin typeface="Calibri" pitchFamily="34" charset="0"/>
                <a:cs typeface="mohammad bold art 1" pitchFamily="2" charset="-78"/>
              </a:rPr>
              <a:t>يرسل </a:t>
            </a:r>
            <a:r>
              <a:rPr lang="ar-KW" sz="1600" dirty="0" smtClean="0">
                <a:solidFill>
                  <a:schemeClr val="tx2"/>
                </a:solidFill>
                <a:latin typeface="Calibri" pitchFamily="34" charset="0"/>
                <a:cs typeface="mohammad bold art 1" pitchFamily="2" charset="-78"/>
                <a:hlinkClick r:id="rId8"/>
              </a:rPr>
              <a:t>مقدم</a:t>
            </a:r>
          </a:p>
          <a:p>
            <a:pPr algn="ctr" rtl="1"/>
            <a:r>
              <a:rPr lang="ar-KW" sz="1600" dirty="0" smtClean="0">
                <a:solidFill>
                  <a:schemeClr val="tx2"/>
                </a:solidFill>
                <a:latin typeface="Calibri" pitchFamily="34" charset="0"/>
                <a:cs typeface="mohammad bold art 1" pitchFamily="2" charset="-78"/>
                <a:hlinkClick r:id="rId8"/>
              </a:rPr>
              <a:t> </a:t>
            </a:r>
            <a:r>
              <a:rPr lang="ar-KW" sz="1600" dirty="0">
                <a:solidFill>
                  <a:schemeClr val="tx2"/>
                </a:solidFill>
                <a:latin typeface="Calibri" pitchFamily="34" charset="0"/>
                <a:cs typeface="mohammad bold art 1" pitchFamily="2" charset="-78"/>
                <a:hlinkClick r:id="rId8"/>
              </a:rPr>
              <a:t>عرض الاستحواذ المنافس </a:t>
            </a:r>
            <a:r>
              <a:rPr lang="ar-KW" sz="1600" dirty="0">
                <a:solidFill>
                  <a:schemeClr val="tx2"/>
                </a:solidFill>
                <a:latin typeface="Calibri" pitchFamily="34" charset="0"/>
                <a:cs typeface="mohammad bold art 1" pitchFamily="2" charset="-78"/>
              </a:rPr>
              <a:t>نسخة من </a:t>
            </a:r>
            <a:r>
              <a:rPr lang="ar-KW" sz="1600" dirty="0">
                <a:solidFill>
                  <a:schemeClr val="tx2"/>
                </a:solidFill>
                <a:latin typeface="Calibri" pitchFamily="34" charset="0"/>
                <a:cs typeface="mohammad bold art 1" pitchFamily="2" charset="-78"/>
                <a:hlinkClick r:id="rId3"/>
              </a:rPr>
              <a:t>مستند العرض</a:t>
            </a:r>
            <a:r>
              <a:rPr lang="ar-KW" sz="1600" dirty="0">
                <a:solidFill>
                  <a:schemeClr val="tx2"/>
                </a:solidFill>
                <a:latin typeface="Calibri" pitchFamily="34" charset="0"/>
                <a:cs typeface="mohammad bold art 1" pitchFamily="2" charset="-78"/>
              </a:rPr>
              <a:t> إلى الشركة </a:t>
            </a:r>
            <a:r>
              <a:rPr lang="ar-KW" sz="1600" dirty="0" smtClean="0">
                <a:solidFill>
                  <a:schemeClr val="tx2"/>
                </a:solidFill>
                <a:latin typeface="Calibri" pitchFamily="34" charset="0"/>
                <a:cs typeface="mohammad bold art 1" pitchFamily="2" charset="-78"/>
              </a:rPr>
              <a:t>   </a:t>
            </a:r>
            <a:r>
              <a:rPr lang="ar-KW" sz="1600" dirty="0" smtClean="0">
                <a:solidFill>
                  <a:schemeClr val="tx2"/>
                </a:solidFill>
                <a:latin typeface="Calibri" pitchFamily="34" charset="0"/>
                <a:cs typeface="mohammad bold art 1" pitchFamily="2" charset="-78"/>
                <a:hlinkClick r:id="rId9"/>
              </a:rPr>
              <a:t>محل </a:t>
            </a:r>
            <a:r>
              <a:rPr lang="ar-KW" sz="1600" dirty="0">
                <a:solidFill>
                  <a:schemeClr val="tx2"/>
                </a:solidFill>
                <a:latin typeface="Calibri" pitchFamily="34" charset="0"/>
                <a:cs typeface="mohammad bold art 1" pitchFamily="2" charset="-78"/>
                <a:hlinkClick r:id="rId9"/>
              </a:rPr>
              <a:t>العرض</a:t>
            </a:r>
            <a:endParaRPr lang="ar-KW" sz="1600" dirty="0">
              <a:solidFill>
                <a:schemeClr val="tx2"/>
              </a:solidFill>
              <a:latin typeface="Calibri" pitchFamily="34" charset="0"/>
              <a:cs typeface="mohammad bold art 1" pitchFamily="2" charset="-78"/>
            </a:endParaRPr>
          </a:p>
        </p:txBody>
      </p:sp>
      <p:sp>
        <p:nvSpPr>
          <p:cNvPr id="32" name="Pentagon 31"/>
          <p:cNvSpPr/>
          <p:nvPr/>
        </p:nvSpPr>
        <p:spPr>
          <a:xfrm>
            <a:off x="3888749" y="1300253"/>
            <a:ext cx="3024337" cy="2549169"/>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500" dirty="0" smtClean="0">
                <a:solidFill>
                  <a:schemeClr val="tx2"/>
                </a:solidFill>
                <a:latin typeface="Calibri" pitchFamily="34" charset="0"/>
                <a:cs typeface="mohammad bold art 1" pitchFamily="2" charset="-78"/>
              </a:rPr>
              <a:t>     يستمر وقف إجراءات </a:t>
            </a:r>
            <a:r>
              <a:rPr lang="ar-KW" sz="1500" dirty="0" smtClean="0">
                <a:solidFill>
                  <a:schemeClr val="tx2"/>
                </a:solidFill>
                <a:latin typeface="Calibri" pitchFamily="34" charset="0"/>
                <a:cs typeface="mohammad bold art 1" pitchFamily="2" charset="-78"/>
                <a:hlinkClick r:id="rId10"/>
              </a:rPr>
              <a:t>عرض الاستحواذ الأصلي</a:t>
            </a:r>
            <a:r>
              <a:rPr lang="ar-KW" sz="1500" dirty="0" smtClean="0">
                <a:solidFill>
                  <a:schemeClr val="tx2"/>
                </a:solidFill>
                <a:latin typeface="Calibri" pitchFamily="34" charset="0"/>
                <a:cs typeface="mohammad bold art 1" pitchFamily="2" charset="-78"/>
              </a:rPr>
              <a:t> لحين إصدار الجمعية العامة العادية للشركة </a:t>
            </a:r>
            <a:r>
              <a:rPr lang="ar-KW" sz="1500" dirty="0" smtClean="0">
                <a:solidFill>
                  <a:schemeClr val="tx2"/>
                </a:solidFill>
                <a:latin typeface="Calibri" pitchFamily="34" charset="0"/>
                <a:cs typeface="mohammad bold art 1" pitchFamily="2" charset="-78"/>
                <a:hlinkClick r:id="rId9"/>
              </a:rPr>
              <a:t>محل العرض </a:t>
            </a:r>
            <a:r>
              <a:rPr lang="ar-KW" sz="1500" dirty="0" smtClean="0">
                <a:solidFill>
                  <a:schemeClr val="tx2"/>
                </a:solidFill>
                <a:latin typeface="Calibri" pitchFamily="34" charset="0"/>
                <a:cs typeface="mohammad bold art 1" pitchFamily="2" charset="-78"/>
              </a:rPr>
              <a:t>قرارها باختيار </a:t>
            </a:r>
            <a:r>
              <a:rPr lang="ar-KW" sz="1500" dirty="0">
                <a:solidFill>
                  <a:schemeClr val="tx2"/>
                </a:solidFill>
                <a:latin typeface="Calibri" pitchFamily="34" charset="0"/>
                <a:cs typeface="mohammad bold art 1" pitchFamily="2" charset="-78"/>
              </a:rPr>
              <a:t>أحد </a:t>
            </a:r>
            <a:r>
              <a:rPr lang="ar-KW" sz="1500" dirty="0" smtClean="0">
                <a:solidFill>
                  <a:schemeClr val="tx2"/>
                </a:solidFill>
                <a:latin typeface="Calibri" pitchFamily="34" charset="0"/>
                <a:cs typeface="mohammad bold art 1" pitchFamily="2" charset="-78"/>
              </a:rPr>
              <a:t>العروض،</a:t>
            </a:r>
            <a:r>
              <a:rPr lang="ar-KW" sz="1500" dirty="0">
                <a:solidFill>
                  <a:srgbClr val="1F497D"/>
                </a:solidFill>
                <a:latin typeface="Calibri" pitchFamily="34" charset="0"/>
                <a:cs typeface="mohammad bold art 1" pitchFamily="2" charset="-78"/>
              </a:rPr>
              <a:t> ويتوجب على </a:t>
            </a:r>
            <a:r>
              <a:rPr lang="ar-KW" sz="1500" dirty="0">
                <a:solidFill>
                  <a:srgbClr val="1F497D"/>
                </a:solidFill>
                <a:latin typeface="Calibri" pitchFamily="34" charset="0"/>
                <a:cs typeface="mohammad bold art 1" pitchFamily="2" charset="-78"/>
                <a:hlinkClick r:id="rId11"/>
              </a:rPr>
              <a:t>مدير عملية الاستحواذ </a:t>
            </a:r>
            <a:r>
              <a:rPr lang="ar-KW" sz="1500" dirty="0">
                <a:solidFill>
                  <a:srgbClr val="1F497D"/>
                </a:solidFill>
                <a:latin typeface="Calibri" pitchFamily="34" charset="0"/>
                <a:cs typeface="mohammad bold art 1" pitchFamily="2" charset="-78"/>
              </a:rPr>
              <a:t>الأصلي الإفراج عن الأسهم التي تم تجميعها قبل وقف إجراءات عرض </a:t>
            </a:r>
            <a:r>
              <a:rPr lang="ar-KW" sz="1500" dirty="0" smtClean="0">
                <a:solidFill>
                  <a:srgbClr val="1F497D"/>
                </a:solidFill>
                <a:latin typeface="Calibri" pitchFamily="34" charset="0"/>
                <a:cs typeface="mohammad bold art 1" pitchFamily="2" charset="-78"/>
              </a:rPr>
              <a:t>الاستحواذ</a:t>
            </a:r>
            <a:endParaRPr lang="en-US" sz="1500" dirty="0">
              <a:solidFill>
                <a:srgbClr val="1F497D"/>
              </a:solidFill>
              <a:latin typeface="Calibri" pitchFamily="34" charset="0"/>
              <a:cs typeface="mohammad bold art 1" pitchFamily="2" charset="-78"/>
            </a:endParaRPr>
          </a:p>
        </p:txBody>
      </p:sp>
      <p:cxnSp>
        <p:nvCxnSpPr>
          <p:cNvPr id="29" name="Straight Arrow Connector 28"/>
          <p:cNvCxnSpPr/>
          <p:nvPr/>
        </p:nvCxnSpPr>
        <p:spPr>
          <a:xfrm flipV="1">
            <a:off x="2736621" y="2708920"/>
            <a:ext cx="1115299" cy="102385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Pentagon 25"/>
          <p:cNvSpPr/>
          <p:nvPr/>
        </p:nvSpPr>
        <p:spPr>
          <a:xfrm>
            <a:off x="409362" y="1300253"/>
            <a:ext cx="2290430" cy="4865051"/>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dirty="0" smtClean="0">
                <a:solidFill>
                  <a:schemeClr val="tx2"/>
                </a:solidFill>
                <a:latin typeface="Calibri" pitchFamily="34" charset="0"/>
                <a:cs typeface="mohammad bold art 1" pitchFamily="2" charset="-78"/>
              </a:rPr>
              <a:t>  </a:t>
            </a:r>
            <a:r>
              <a:rPr lang="ar-KW" sz="2400" dirty="0" smtClean="0">
                <a:solidFill>
                  <a:schemeClr val="tx2"/>
                </a:solidFill>
                <a:latin typeface="Calibri" pitchFamily="34" charset="0"/>
                <a:cs typeface="mohammad bold art 1" pitchFamily="2" charset="-78"/>
              </a:rPr>
              <a:t>وقف إجراءات </a:t>
            </a:r>
            <a:r>
              <a:rPr lang="ar-KW" sz="2400" dirty="0" smtClean="0">
                <a:solidFill>
                  <a:schemeClr val="tx2"/>
                </a:solidFill>
                <a:latin typeface="Calibri" pitchFamily="34" charset="0"/>
                <a:cs typeface="mohammad bold art 1" pitchFamily="2" charset="-78"/>
                <a:hlinkClick r:id="rId10"/>
              </a:rPr>
              <a:t>عرض الاستحواذ الأصلي </a:t>
            </a:r>
            <a:r>
              <a:rPr lang="ar-KW" sz="2400" dirty="0" smtClean="0">
                <a:solidFill>
                  <a:schemeClr val="tx2"/>
                </a:solidFill>
                <a:latin typeface="Calibri" pitchFamily="34" charset="0"/>
                <a:cs typeface="mohammad bold art 1" pitchFamily="2" charset="-78"/>
              </a:rPr>
              <a:t>لمدة عشرة أيام عمل </a:t>
            </a:r>
            <a:r>
              <a:rPr lang="ar-KW" sz="2400" dirty="0" smtClean="0">
                <a:solidFill>
                  <a:srgbClr val="1F497D"/>
                </a:solidFill>
                <a:latin typeface="Calibri" pitchFamily="34" charset="0"/>
                <a:cs typeface="mohammad bold art 1" pitchFamily="2" charset="-78"/>
              </a:rPr>
              <a:t>تبت </a:t>
            </a:r>
            <a:r>
              <a:rPr lang="ar-KW" sz="2400" dirty="0">
                <a:solidFill>
                  <a:srgbClr val="1F497D"/>
                </a:solidFill>
                <a:latin typeface="Calibri" pitchFamily="34" charset="0"/>
                <a:cs typeface="mohammad bold art 1" pitchFamily="2" charset="-78"/>
              </a:rPr>
              <a:t>الهيئة خلالها في </a:t>
            </a:r>
            <a:r>
              <a:rPr lang="ar-KW" sz="2400" dirty="0">
                <a:solidFill>
                  <a:srgbClr val="1F497D"/>
                </a:solidFill>
                <a:latin typeface="Calibri" pitchFamily="34" charset="0"/>
                <a:cs typeface="mohammad bold art 1" pitchFamily="2" charset="-78"/>
                <a:hlinkClick r:id="rId5"/>
              </a:rPr>
              <a:t>عرض الاستحواذ المنافس</a:t>
            </a:r>
            <a:endParaRPr lang="en-US" sz="2400" dirty="0">
              <a:solidFill>
                <a:srgbClr val="1F497D"/>
              </a:solidFill>
              <a:latin typeface="Calibri" pitchFamily="34" charset="0"/>
              <a:cs typeface="mohammad bold art 1" pitchFamily="2" charset="-78"/>
            </a:endParaRPr>
          </a:p>
          <a:p>
            <a:pPr algn="ctr" rtl="1"/>
            <a:endParaRPr lang="ar-KW" sz="2400" dirty="0" smtClean="0">
              <a:solidFill>
                <a:schemeClr val="tx2"/>
              </a:solidFill>
              <a:latin typeface="Calibri" pitchFamily="34" charset="0"/>
              <a:cs typeface="mohammad bold art 1" pitchFamily="2" charset="-78"/>
              <a:hlinkClick r:id="rId12" action="ppaction://hlinkfile"/>
            </a:endParaRPr>
          </a:p>
        </p:txBody>
      </p:sp>
      <p:cxnSp>
        <p:nvCxnSpPr>
          <p:cNvPr id="30" name="Straight Arrow Connector 29"/>
          <p:cNvCxnSpPr/>
          <p:nvPr/>
        </p:nvCxnSpPr>
        <p:spPr>
          <a:xfrm>
            <a:off x="2736621" y="3724150"/>
            <a:ext cx="1115299" cy="100099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a:xfrm>
            <a:off x="6553201" y="4149080"/>
            <a:ext cx="2051248" cy="1970245"/>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الإفصاح </a:t>
            </a:r>
            <a:r>
              <a:rPr lang="ar-KW" sz="1700" dirty="0">
                <a:solidFill>
                  <a:srgbClr val="1F497D"/>
                </a:solidFill>
                <a:latin typeface="Calibri" pitchFamily="34" charset="0"/>
                <a:cs typeface="mohammad bold art 1" pitchFamily="2" charset="-78"/>
              </a:rPr>
              <a:t>عن موافقة الهيئة </a:t>
            </a:r>
            <a:r>
              <a:rPr lang="ar-KW" sz="1700" dirty="0" smtClean="0">
                <a:solidFill>
                  <a:srgbClr val="1F497D"/>
                </a:solidFill>
                <a:latin typeface="Calibri" pitchFamily="34" charset="0"/>
                <a:cs typeface="mohammad bold art 1" pitchFamily="2" charset="-78"/>
              </a:rPr>
              <a:t>على </a:t>
            </a:r>
            <a:r>
              <a:rPr lang="ar-KW" sz="1700" dirty="0" smtClean="0">
                <a:solidFill>
                  <a:srgbClr val="1F497D"/>
                </a:solidFill>
                <a:latin typeface="Calibri" pitchFamily="34" charset="0"/>
                <a:cs typeface="mohammad bold art 1" pitchFamily="2" charset="-78"/>
                <a:hlinkClick r:id="rId3"/>
              </a:rPr>
              <a:t>مستند </a:t>
            </a:r>
            <a:r>
              <a:rPr lang="ar-KW" sz="1700" dirty="0">
                <a:solidFill>
                  <a:srgbClr val="1F497D"/>
                </a:solidFill>
                <a:latin typeface="Calibri" pitchFamily="34" charset="0"/>
                <a:cs typeface="mohammad bold art 1" pitchFamily="2" charset="-78"/>
                <a:hlinkClick r:id="rId3"/>
              </a:rPr>
              <a:t>العرض</a:t>
            </a:r>
            <a:r>
              <a:rPr lang="ar-KW" sz="1700" dirty="0">
                <a:solidFill>
                  <a:srgbClr val="1F497D"/>
                </a:solidFill>
                <a:latin typeface="Calibri" pitchFamily="34" charset="0"/>
                <a:cs typeface="mohammad bold art 1" pitchFamily="2" charset="-78"/>
              </a:rPr>
              <a:t> في البورصة والإعلان </a:t>
            </a:r>
            <a:r>
              <a:rPr lang="ar-KW" sz="1700" dirty="0" smtClean="0">
                <a:solidFill>
                  <a:srgbClr val="1F497D"/>
                </a:solidFill>
                <a:latin typeface="Calibri" pitchFamily="34" charset="0"/>
                <a:cs typeface="mohammad bold art 1" pitchFamily="2" charset="-78"/>
              </a:rPr>
              <a:t>وفق آلية الإعلان المذكورة في المادة </a:t>
            </a:r>
            <a:r>
              <a:rPr lang="ar-KW" sz="1700" dirty="0" smtClean="0">
                <a:solidFill>
                  <a:srgbClr val="1F497D"/>
                </a:solidFill>
                <a:latin typeface="Calibri" pitchFamily="34" charset="0"/>
                <a:cs typeface="mohammad bold art 1" pitchFamily="2" charset="-78"/>
                <a:hlinkClick r:id="rId13"/>
              </a:rPr>
              <a:t>(3-3-9)</a:t>
            </a:r>
            <a:endParaRPr lang="ar-KW" sz="1700" dirty="0">
              <a:solidFill>
                <a:srgbClr val="1F497D"/>
              </a:solidFill>
              <a:latin typeface="Calibri" pitchFamily="34" charset="0"/>
              <a:cs typeface="mohammad bold art 1" pitchFamily="2" charset="-78"/>
            </a:endParaRPr>
          </a:p>
        </p:txBody>
      </p:sp>
      <p:cxnSp>
        <p:nvCxnSpPr>
          <p:cNvPr id="44" name="Straight Arrow Connector 43"/>
          <p:cNvCxnSpPr/>
          <p:nvPr/>
        </p:nvCxnSpPr>
        <p:spPr>
          <a:xfrm>
            <a:off x="7738532" y="3774168"/>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6" name="Rounded Rectangle 45"/>
          <p:cNvSpPr/>
          <p:nvPr/>
        </p:nvSpPr>
        <p:spPr>
          <a:xfrm>
            <a:off x="3884462" y="4010884"/>
            <a:ext cx="2343722" cy="2108441"/>
          </a:xfrm>
          <a:prstGeom prst="roundRect">
            <a:avLst/>
          </a:prstGeom>
          <a:ln>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ar-KW" dirty="0">
                <a:solidFill>
                  <a:schemeClr val="tx2"/>
                </a:solidFill>
                <a:latin typeface="Calibri" pitchFamily="34" charset="0"/>
                <a:cs typeface="mohammad bold art 1" pitchFamily="2" charset="-78"/>
              </a:rPr>
              <a:t>تستأنف إجراءات </a:t>
            </a:r>
            <a:r>
              <a:rPr lang="ar-KW" dirty="0">
                <a:solidFill>
                  <a:schemeClr val="tx2"/>
                </a:solidFill>
                <a:latin typeface="Calibri" pitchFamily="34" charset="0"/>
                <a:cs typeface="mohammad bold art 1" pitchFamily="2" charset="-78"/>
                <a:hlinkClick r:id="rId10"/>
              </a:rPr>
              <a:t>عرض الاستحواذ الأصلي </a:t>
            </a:r>
            <a:r>
              <a:rPr lang="ar-KW" dirty="0">
                <a:solidFill>
                  <a:schemeClr val="tx2"/>
                </a:solidFill>
                <a:latin typeface="Calibri" pitchFamily="34" charset="0"/>
                <a:cs typeface="mohammad bold art 1" pitchFamily="2" charset="-78"/>
              </a:rPr>
              <a:t>وفقاً للجدول الزمني الأصلي، وبعد استبعاد فترة الوقف</a:t>
            </a:r>
            <a:endParaRPr lang="ar-KW" u="sng" dirty="0">
              <a:solidFill>
                <a:schemeClr val="tx2"/>
              </a:solidFill>
              <a:latin typeface="Calibri" pitchFamily="34" charset="0"/>
              <a:cs typeface="mohammad bold art 1" pitchFamily="2" charset="-78"/>
            </a:endParaRPr>
          </a:p>
          <a:p>
            <a:pPr algn="ctr"/>
            <a:endParaRPr lang="ar-KW" u="sng" dirty="0">
              <a:solidFill>
                <a:schemeClr val="tx2"/>
              </a:solidFill>
              <a:latin typeface="Calibri" pitchFamily="34" charset="0"/>
              <a:cs typeface="mohammad bold art 1" pitchFamily="2" charset="-78"/>
            </a:endParaRPr>
          </a:p>
        </p:txBody>
      </p:sp>
    </p:spTree>
    <p:extLst>
      <p:ext uri="{BB962C8B-B14F-4D97-AF65-F5344CB8AC3E}">
        <p14:creationId xmlns:p14="http://schemas.microsoft.com/office/powerpoint/2010/main" val="204544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1" grpId="0" animBg="1"/>
      <p:bldP spid="34" grpId="0" animBg="1"/>
      <p:bldP spid="32" grpId="0" animBg="1"/>
      <p:bldP spid="26" grpId="0" animBg="1"/>
      <p:bldP spid="43" grpId="0" animBg="1"/>
      <p:bldP spid="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5896" y="58441"/>
            <a:ext cx="5228853" cy="1143000"/>
          </a:xfrm>
        </p:spPr>
        <p:txBody>
          <a:bodyPr>
            <a:noAutofit/>
          </a:bodyPr>
          <a:lstStyle/>
          <a:p>
            <a:pPr lvl="0" algn="justLow" rtl="1">
              <a:lnSpc>
                <a:spcPct val="115000"/>
              </a:lnSpc>
              <a:spcBef>
                <a:spcPts val="0"/>
              </a:spcBef>
              <a:spcAft>
                <a:spcPts val="1000"/>
              </a:spcAft>
            </a:pPr>
            <a:r>
              <a:rPr lang="ar-KW" sz="2800" b="1" dirty="0" smtClean="0">
                <a:solidFill>
                  <a:schemeClr val="tx2"/>
                </a:solidFill>
                <a:cs typeface="mohammad bold art 1" pitchFamily="2" charset="-78"/>
              </a:rPr>
              <a:t>إجراءات تنفيذ عمليات الاستحواذ المنافس:</a:t>
            </a:r>
            <a:endParaRPr lang="en-US" sz="2800" dirty="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74357"/>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5975"/>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41776"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8</a:t>
            </a:fld>
            <a:endParaRPr lang="en-GB" dirty="0"/>
          </a:p>
        </p:txBody>
      </p:sp>
      <p:sp>
        <p:nvSpPr>
          <p:cNvPr id="5" name="Content Placeholder 4"/>
          <p:cNvSpPr>
            <a:spLocks noGrp="1"/>
          </p:cNvSpPr>
          <p:nvPr>
            <p:ph idx="1"/>
          </p:nvPr>
        </p:nvSpPr>
        <p:spPr>
          <a:xfrm>
            <a:off x="409362" y="1213858"/>
            <a:ext cx="8302926" cy="5066930"/>
          </a:xfrm>
          <a:ln w="12700">
            <a:solidFill>
              <a:srgbClr val="D6BA12"/>
            </a:solidFill>
            <a:prstDash val="dashDot"/>
          </a:ln>
        </p:spPr>
        <p:txBody>
          <a:bodyPr>
            <a:normAutofit/>
          </a:bodyPr>
          <a:lstStyle/>
          <a:p>
            <a:endParaRPr lang="en-US" sz="1700" dirty="0">
              <a:solidFill>
                <a:srgbClr val="1F497D"/>
              </a:solidFill>
              <a:latin typeface="Calibri" pitchFamily="34" charset="0"/>
              <a:cs typeface="mohammad bold art 1" pitchFamily="2" charset="-78"/>
            </a:endParaRPr>
          </a:p>
        </p:txBody>
      </p:sp>
      <p:sp>
        <p:nvSpPr>
          <p:cNvPr id="10" name="Pentagon 9"/>
          <p:cNvSpPr/>
          <p:nvPr/>
        </p:nvSpPr>
        <p:spPr>
          <a:xfrm>
            <a:off x="526495" y="1361486"/>
            <a:ext cx="2749361" cy="2549169"/>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dirty="0" smtClean="0">
                <a:solidFill>
                  <a:schemeClr val="tx2"/>
                </a:solidFill>
                <a:latin typeface="Calibri" pitchFamily="34" charset="0"/>
                <a:cs typeface="mohammad bold art 1" pitchFamily="2" charset="-78"/>
              </a:rPr>
              <a:t>يجب أن تكون المستندات المتاحة للاطلاع متوفرة من تاريخ نشر </a:t>
            </a:r>
            <a:r>
              <a:rPr lang="ar-KW" dirty="0" smtClean="0">
                <a:solidFill>
                  <a:schemeClr val="tx2"/>
                </a:solidFill>
                <a:latin typeface="Calibri" pitchFamily="34" charset="0"/>
                <a:cs typeface="mohammad bold art 1" pitchFamily="2" charset="-78"/>
                <a:hlinkClick r:id="rId5"/>
              </a:rPr>
              <a:t>مستند عرض الاستحواذ الأصلي</a:t>
            </a:r>
            <a:r>
              <a:rPr lang="ar-KW" dirty="0" smtClean="0">
                <a:solidFill>
                  <a:schemeClr val="tx2"/>
                </a:solidFill>
                <a:latin typeface="Calibri" pitchFamily="34" charset="0"/>
                <a:cs typeface="mohammad bold art 1" pitchFamily="2" charset="-78"/>
              </a:rPr>
              <a:t> وحتى نهاية </a:t>
            </a:r>
            <a:r>
              <a:rPr lang="ar-KW" dirty="0" smtClean="0">
                <a:solidFill>
                  <a:schemeClr val="tx2"/>
                </a:solidFill>
                <a:latin typeface="Calibri" pitchFamily="34" charset="0"/>
                <a:cs typeface="mohammad bold art 1" pitchFamily="2" charset="-78"/>
                <a:hlinkClick r:id="rId6"/>
              </a:rPr>
              <a:t>فترة عرض الاستحواذ المنافس </a:t>
            </a:r>
            <a:endParaRPr lang="ar-KW" dirty="0">
              <a:solidFill>
                <a:schemeClr val="tx2"/>
              </a:solidFill>
              <a:latin typeface="Calibri" pitchFamily="34" charset="0"/>
              <a:cs typeface="mohammad bold art 1" pitchFamily="2" charset="-78"/>
            </a:endParaRPr>
          </a:p>
        </p:txBody>
      </p:sp>
      <p:sp>
        <p:nvSpPr>
          <p:cNvPr id="38" name="Rounded Rectangle 37"/>
          <p:cNvSpPr/>
          <p:nvPr/>
        </p:nvSpPr>
        <p:spPr>
          <a:xfrm>
            <a:off x="543704" y="4312570"/>
            <a:ext cx="2228096" cy="192474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وذلك وفقاً لأحكام المادة </a:t>
            </a:r>
            <a:r>
              <a:rPr lang="ar-KW" sz="1700" dirty="0" smtClean="0">
                <a:solidFill>
                  <a:srgbClr val="1F497D"/>
                </a:solidFill>
                <a:latin typeface="Calibri" pitchFamily="34" charset="0"/>
                <a:cs typeface="mohammad bold art 1" pitchFamily="2" charset="-78"/>
                <a:hlinkClick r:id="rId7"/>
              </a:rPr>
              <a:t>(3-3-11)</a:t>
            </a:r>
            <a:r>
              <a:rPr lang="ar-KW" sz="1700" dirty="0" smtClean="0">
                <a:solidFill>
                  <a:srgbClr val="1F497D"/>
                </a:solidFill>
                <a:latin typeface="Calibri" pitchFamily="34" charset="0"/>
                <a:cs typeface="mohammad bold art 1" pitchFamily="2" charset="-78"/>
              </a:rPr>
              <a:t> "المستندات المتاحة للاطلاع"</a:t>
            </a:r>
            <a:endParaRPr lang="en-US" sz="1700" dirty="0">
              <a:solidFill>
                <a:srgbClr val="1F497D"/>
              </a:solidFill>
              <a:latin typeface="Calibri" pitchFamily="34" charset="0"/>
              <a:cs typeface="mohammad bold art 1" pitchFamily="2" charset="-78"/>
            </a:endParaRPr>
          </a:p>
        </p:txBody>
      </p:sp>
      <p:sp>
        <p:nvSpPr>
          <p:cNvPr id="19" name="Pentagon 18"/>
          <p:cNvSpPr/>
          <p:nvPr/>
        </p:nvSpPr>
        <p:spPr>
          <a:xfrm>
            <a:off x="6443658" y="1371465"/>
            <a:ext cx="2243142" cy="2489583"/>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r>
              <a:rPr lang="ar-KW" sz="1700" dirty="0">
                <a:solidFill>
                  <a:srgbClr val="1F497D"/>
                </a:solidFill>
                <a:latin typeface="Calibri" pitchFamily="34" charset="0"/>
                <a:cs typeface="mohammad bold art 1" pitchFamily="2" charset="-78"/>
              </a:rPr>
              <a:t>تقوم الشركة </a:t>
            </a:r>
            <a:endParaRPr lang="ar-KW" sz="1700" dirty="0" smtClean="0">
              <a:solidFill>
                <a:srgbClr val="1F497D"/>
              </a:solidFill>
              <a:latin typeface="Calibri" pitchFamily="34" charset="0"/>
              <a:cs typeface="mohammad bold art 1" pitchFamily="2" charset="-78"/>
            </a:endParaRPr>
          </a:p>
          <a:p>
            <a:r>
              <a:rPr lang="ar-KW" sz="1700" dirty="0" smtClean="0">
                <a:solidFill>
                  <a:srgbClr val="1F497D"/>
                </a:solidFill>
                <a:latin typeface="Calibri" pitchFamily="34" charset="0"/>
                <a:cs typeface="mohammad bold art 1" pitchFamily="2" charset="-78"/>
                <a:hlinkClick r:id="rId8"/>
              </a:rPr>
              <a:t>محل </a:t>
            </a:r>
            <a:r>
              <a:rPr lang="ar-KW" sz="1700" dirty="0">
                <a:solidFill>
                  <a:srgbClr val="1F497D"/>
                </a:solidFill>
                <a:latin typeface="Calibri" pitchFamily="34" charset="0"/>
                <a:cs typeface="mohammad bold art 1" pitchFamily="2" charset="-78"/>
                <a:hlinkClick r:id="rId8"/>
              </a:rPr>
              <a:t>العرض </a:t>
            </a:r>
            <a:r>
              <a:rPr lang="ar-KW" sz="1700" dirty="0">
                <a:solidFill>
                  <a:srgbClr val="1F497D"/>
                </a:solidFill>
                <a:latin typeface="Calibri" pitchFamily="34" charset="0"/>
                <a:cs typeface="mohammad bold art 1" pitchFamily="2" charset="-78"/>
              </a:rPr>
              <a:t>بدعوة الجمعية العامة للمساهمين للانعقاد بصفة عادية لاتخاذ</a:t>
            </a:r>
          </a:p>
          <a:p>
            <a:r>
              <a:rPr lang="ar-KW" sz="1700" dirty="0">
                <a:solidFill>
                  <a:srgbClr val="1F497D"/>
                </a:solidFill>
                <a:latin typeface="Calibri" pitchFamily="34" charset="0"/>
                <a:cs typeface="mohammad bold art 1" pitchFamily="2" charset="-78"/>
              </a:rPr>
              <a:t>قرار بشأن عروض </a:t>
            </a:r>
            <a:r>
              <a:rPr lang="ar-KW" sz="1700" dirty="0" smtClean="0">
                <a:solidFill>
                  <a:srgbClr val="1F497D"/>
                </a:solidFill>
                <a:latin typeface="Calibri" pitchFamily="34" charset="0"/>
                <a:cs typeface="mohammad bold art 1" pitchFamily="2" charset="-78"/>
              </a:rPr>
              <a:t>الاستحواذ</a:t>
            </a:r>
            <a:endParaRPr lang="ar-KW" sz="1700" dirty="0">
              <a:solidFill>
                <a:srgbClr val="1F497D"/>
              </a:solidFill>
              <a:latin typeface="Calibri" pitchFamily="34" charset="0"/>
              <a:cs typeface="mohammad bold art 1" pitchFamily="2" charset="-78"/>
            </a:endParaRPr>
          </a:p>
        </p:txBody>
      </p:sp>
      <p:sp>
        <p:nvSpPr>
          <p:cNvPr id="20" name="Rounded Rectangle 19"/>
          <p:cNvSpPr/>
          <p:nvPr/>
        </p:nvSpPr>
        <p:spPr>
          <a:xfrm>
            <a:off x="3059832" y="4246177"/>
            <a:ext cx="2551306" cy="1991135"/>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dirty="0" smtClean="0">
                <a:solidFill>
                  <a:srgbClr val="1F497D"/>
                </a:solidFill>
                <a:latin typeface="Calibri" pitchFamily="34" charset="0"/>
                <a:cs typeface="mohammad bold art 1" pitchFamily="2" charset="-78"/>
              </a:rPr>
              <a:t>تصدر التوصية مصحوبة برأي </a:t>
            </a:r>
            <a:r>
              <a:rPr lang="ar-KW" dirty="0" smtClean="0">
                <a:solidFill>
                  <a:srgbClr val="1F497D"/>
                </a:solidFill>
                <a:latin typeface="Calibri" pitchFamily="34" charset="0"/>
                <a:cs typeface="mohammad bold art 1" pitchFamily="2" charset="-78"/>
                <a:hlinkClick r:id="rId9"/>
              </a:rPr>
              <a:t>مستشار الاستثمار </a:t>
            </a:r>
            <a:r>
              <a:rPr lang="ar-KW" dirty="0" smtClean="0">
                <a:solidFill>
                  <a:srgbClr val="1F497D"/>
                </a:solidFill>
                <a:latin typeface="Calibri" pitchFamily="34" charset="0"/>
                <a:cs typeface="mohammad bold art 1" pitchFamily="2" charset="-78"/>
              </a:rPr>
              <a:t>وتحمل مقارنة للعروض المقدمة والتوصيات</a:t>
            </a:r>
            <a:endParaRPr lang="ar-KW" dirty="0">
              <a:solidFill>
                <a:srgbClr val="1F497D"/>
              </a:solidFill>
              <a:latin typeface="Calibri" pitchFamily="34" charset="0"/>
              <a:cs typeface="mohammad bold art 1" pitchFamily="2" charset="-78"/>
            </a:endParaRPr>
          </a:p>
        </p:txBody>
      </p:sp>
      <p:cxnSp>
        <p:nvCxnSpPr>
          <p:cNvPr id="21" name="Straight Arrow Connector 20"/>
          <p:cNvCxnSpPr/>
          <p:nvPr/>
        </p:nvCxnSpPr>
        <p:spPr>
          <a:xfrm>
            <a:off x="4549813" y="3861048"/>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Pentagon 21"/>
          <p:cNvSpPr/>
          <p:nvPr/>
        </p:nvSpPr>
        <p:spPr>
          <a:xfrm>
            <a:off x="3275856" y="1361486"/>
            <a:ext cx="3142864" cy="2490261"/>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    يرفع مجلس</a:t>
            </a:r>
          </a:p>
          <a:p>
            <a:pPr algn="ctr"/>
            <a:r>
              <a:rPr lang="ar-KW" sz="1700" dirty="0" smtClean="0">
                <a:solidFill>
                  <a:srgbClr val="1F497D"/>
                </a:solidFill>
                <a:latin typeface="Calibri" pitchFamily="34" charset="0"/>
                <a:cs typeface="mohammad bold art 1" pitchFamily="2" charset="-78"/>
              </a:rPr>
              <a:t>إدارة الشركة </a:t>
            </a:r>
            <a:r>
              <a:rPr lang="ar-KW" sz="1700" dirty="0" smtClean="0">
                <a:solidFill>
                  <a:srgbClr val="1F497D"/>
                </a:solidFill>
                <a:latin typeface="Calibri" pitchFamily="34" charset="0"/>
                <a:cs typeface="mohammad bold art 1" pitchFamily="2" charset="-78"/>
                <a:hlinkClick r:id="rId8"/>
              </a:rPr>
              <a:t>محل العرض</a:t>
            </a:r>
            <a:r>
              <a:rPr lang="ar-KW" sz="1700" dirty="0" smtClean="0">
                <a:solidFill>
                  <a:srgbClr val="1F497D"/>
                </a:solidFill>
                <a:latin typeface="Calibri" pitchFamily="34" charset="0"/>
                <a:cs typeface="mohammad bold art 1" pitchFamily="2" charset="-78"/>
              </a:rPr>
              <a:t> توصيته بشأن العروض المقدمة وفقاً لأحكام المادة</a:t>
            </a:r>
            <a:r>
              <a:rPr lang="ar-KW" sz="1700" dirty="0" smtClean="0">
                <a:solidFill>
                  <a:srgbClr val="1F497D"/>
                </a:solidFill>
                <a:latin typeface="Calibri" pitchFamily="34" charset="0"/>
                <a:cs typeface="mohammad bold art 1" pitchFamily="2" charset="-78"/>
                <a:hlinkClick r:id="rId10"/>
              </a:rPr>
              <a:t> (3-3-10</a:t>
            </a:r>
            <a:r>
              <a:rPr lang="ar-KW" sz="1700" dirty="0">
                <a:solidFill>
                  <a:srgbClr val="1F497D"/>
                </a:solidFill>
                <a:latin typeface="Calibri" pitchFamily="34" charset="0"/>
                <a:cs typeface="mohammad bold art 1" pitchFamily="2" charset="-78"/>
                <a:hlinkClick r:id="rId10"/>
              </a:rPr>
              <a:t>)</a:t>
            </a:r>
            <a:r>
              <a:rPr lang="ar-KW" sz="1700" dirty="0">
                <a:solidFill>
                  <a:srgbClr val="1F497D"/>
                </a:solidFill>
                <a:latin typeface="Calibri" pitchFamily="34" charset="0"/>
                <a:cs typeface="mohammad bold art 1" pitchFamily="2" charset="-78"/>
              </a:rPr>
              <a:t> من </a:t>
            </a:r>
            <a:r>
              <a:rPr lang="ar-KW" sz="1700" dirty="0" smtClean="0">
                <a:solidFill>
                  <a:srgbClr val="1F497D"/>
                </a:solidFill>
                <a:latin typeface="Calibri" pitchFamily="34" charset="0"/>
                <a:cs typeface="mohammad bold art 1" pitchFamily="2" charset="-78"/>
              </a:rPr>
              <a:t>الكتاب التاسع </a:t>
            </a:r>
            <a:r>
              <a:rPr lang="ar-KW" sz="1700" dirty="0">
                <a:solidFill>
                  <a:srgbClr val="1F497D"/>
                </a:solidFill>
                <a:latin typeface="Calibri" pitchFamily="34" charset="0"/>
                <a:cs typeface="mohammad bold art 1" pitchFamily="2" charset="-78"/>
              </a:rPr>
              <a:t>خلال سبعة أيام عمل على الأكثر من تاريخ نشر المستند</a:t>
            </a:r>
            <a:endParaRPr lang="en-US" sz="1700" dirty="0">
              <a:solidFill>
                <a:srgbClr val="1F497D"/>
              </a:solidFill>
              <a:latin typeface="Calibri" pitchFamily="34" charset="0"/>
              <a:cs typeface="mohammad bold art 1" pitchFamily="2" charset="-78"/>
            </a:endParaRPr>
          </a:p>
        </p:txBody>
      </p:sp>
      <p:sp>
        <p:nvSpPr>
          <p:cNvPr id="23" name="Rounded Rectangle 22"/>
          <p:cNvSpPr/>
          <p:nvPr/>
        </p:nvSpPr>
        <p:spPr>
          <a:xfrm>
            <a:off x="5796136" y="4243140"/>
            <a:ext cx="2808312" cy="1994172"/>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dirty="0" smtClean="0">
                <a:solidFill>
                  <a:srgbClr val="1F497D"/>
                </a:solidFill>
                <a:latin typeface="Calibri" pitchFamily="34" charset="0"/>
                <a:cs typeface="mohammad bold art 1" pitchFamily="2" charset="-78"/>
              </a:rPr>
              <a:t>لا يعد </a:t>
            </a:r>
            <a:r>
              <a:rPr lang="ar-KW" dirty="0">
                <a:solidFill>
                  <a:srgbClr val="1F497D"/>
                </a:solidFill>
                <a:latin typeface="Calibri" pitchFamily="34" charset="0"/>
                <a:cs typeface="mohammad bold art 1" pitchFamily="2" charset="-78"/>
              </a:rPr>
              <a:t>أي من العروض المُقدمة مقبولاً إلا </a:t>
            </a:r>
            <a:endParaRPr lang="ar-KW" dirty="0" smtClean="0">
              <a:solidFill>
                <a:srgbClr val="1F497D"/>
              </a:solidFill>
              <a:latin typeface="Calibri" pitchFamily="34" charset="0"/>
              <a:cs typeface="mohammad bold art 1" pitchFamily="2" charset="-78"/>
            </a:endParaRPr>
          </a:p>
          <a:p>
            <a:pPr algn="ctr"/>
            <a:r>
              <a:rPr lang="ar-KW" dirty="0" smtClean="0">
                <a:solidFill>
                  <a:srgbClr val="1F497D"/>
                </a:solidFill>
                <a:latin typeface="Calibri" pitchFamily="34" charset="0"/>
                <a:cs typeface="mohammad bold art 1" pitchFamily="2" charset="-78"/>
              </a:rPr>
              <a:t>بعد </a:t>
            </a:r>
            <a:r>
              <a:rPr lang="ar-KW" dirty="0">
                <a:solidFill>
                  <a:srgbClr val="1F497D"/>
                </a:solidFill>
                <a:latin typeface="Calibri" pitchFamily="34" charset="0"/>
                <a:cs typeface="mohammad bold art 1" pitchFamily="2" charset="-78"/>
              </a:rPr>
              <a:t>صدور قرار</a:t>
            </a:r>
          </a:p>
          <a:p>
            <a:pPr algn="ctr"/>
            <a:r>
              <a:rPr lang="ar-KW" dirty="0">
                <a:solidFill>
                  <a:srgbClr val="1F497D"/>
                </a:solidFill>
                <a:latin typeface="Calibri" pitchFamily="34" charset="0"/>
                <a:cs typeface="mohammad bold art 1" pitchFamily="2" charset="-78"/>
              </a:rPr>
              <a:t>الجمعية العامة العادية بالموافقة </a:t>
            </a:r>
            <a:r>
              <a:rPr lang="ar-KW" dirty="0" smtClean="0">
                <a:solidFill>
                  <a:srgbClr val="1F497D"/>
                </a:solidFill>
                <a:latin typeface="Calibri" pitchFamily="34" charset="0"/>
                <a:cs typeface="mohammad bold art 1" pitchFamily="2" charset="-78"/>
              </a:rPr>
              <a:t>عليه، مع الأخذ بعين الاعتبار أحكام المادة </a:t>
            </a:r>
            <a:r>
              <a:rPr lang="ar-KW" dirty="0" smtClean="0">
                <a:solidFill>
                  <a:srgbClr val="1F497D"/>
                </a:solidFill>
                <a:latin typeface="Calibri" pitchFamily="34" charset="0"/>
                <a:cs typeface="mohammad bold art 1" pitchFamily="2" charset="-78"/>
                <a:hlinkClick r:id="rId11" action="ppaction://hlinksldjump"/>
              </a:rPr>
              <a:t>(3-9-10)</a:t>
            </a:r>
            <a:endParaRPr lang="ar-KW" dirty="0" smtClean="0">
              <a:solidFill>
                <a:srgbClr val="1F497D"/>
              </a:solidFill>
              <a:latin typeface="Calibri" pitchFamily="34" charset="0"/>
              <a:cs typeface="mohammad bold art 1" pitchFamily="2" charset="-78"/>
            </a:endParaRPr>
          </a:p>
        </p:txBody>
      </p:sp>
      <p:cxnSp>
        <p:nvCxnSpPr>
          <p:cNvPr id="24" name="Straight Arrow Connector 23"/>
          <p:cNvCxnSpPr/>
          <p:nvPr/>
        </p:nvCxnSpPr>
        <p:spPr>
          <a:xfrm>
            <a:off x="7164288" y="3861048"/>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1619672" y="3927343"/>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166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8" grpId="0" animBg="1"/>
      <p:bldP spid="19" grpId="0" animBg="1"/>
      <p:bldP spid="20"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Content Placeholder 4"/>
          <p:cNvSpPr>
            <a:spLocks noGrp="1"/>
          </p:cNvSpPr>
          <p:nvPr>
            <p:ph idx="1"/>
          </p:nvPr>
        </p:nvSpPr>
        <p:spPr>
          <a:xfrm>
            <a:off x="409362" y="1333758"/>
            <a:ext cx="8302926" cy="4759538"/>
          </a:xfrm>
          <a:ln w="12700">
            <a:solidFill>
              <a:srgbClr val="D6BA12"/>
            </a:solidFill>
            <a:prstDash val="dashDot"/>
          </a:ln>
        </p:spPr>
        <p:txBody>
          <a:bodyPr>
            <a:normAutofit/>
          </a:bodyPr>
          <a:lstStyle/>
          <a:p>
            <a:endParaRPr lang="en-US" sz="1700" dirty="0">
              <a:solidFill>
                <a:srgbClr val="1F497D"/>
              </a:solidFill>
              <a:latin typeface="Calibri" pitchFamily="34" charset="0"/>
              <a:cs typeface="mohammad bold art 1" pitchFamily="2" charset="-78"/>
            </a:endParaRPr>
          </a:p>
        </p:txBody>
      </p:sp>
      <p:sp>
        <p:nvSpPr>
          <p:cNvPr id="2" name="Title 1"/>
          <p:cNvSpPr>
            <a:spLocks noGrp="1"/>
          </p:cNvSpPr>
          <p:nvPr>
            <p:ph type="title"/>
          </p:nvPr>
        </p:nvSpPr>
        <p:spPr>
          <a:xfrm>
            <a:off x="2797072" y="218356"/>
            <a:ext cx="5876925" cy="1143000"/>
          </a:xfrm>
        </p:spPr>
        <p:txBody>
          <a:bodyPr>
            <a:noAutofit/>
          </a:bodyPr>
          <a:lstStyle/>
          <a:p>
            <a:pPr algn="r" rtl="1"/>
            <a:r>
              <a:rPr lang="ar-KW" sz="2800" b="1" dirty="0">
                <a:solidFill>
                  <a:schemeClr val="tx2"/>
                </a:solidFill>
                <a:cs typeface="mohammad bold art 1" pitchFamily="2" charset="-78"/>
              </a:rPr>
              <a:t>إجراءات تنفيذ عمليات الاستحواذ </a:t>
            </a:r>
            <a:r>
              <a:rPr lang="ar-KW" sz="2800" b="1" dirty="0" smtClean="0">
                <a:solidFill>
                  <a:schemeClr val="tx2"/>
                </a:solidFill>
                <a:cs typeface="mohammad bold art 1" pitchFamily="2" charset="-78"/>
              </a:rPr>
              <a:t/>
            </a:r>
            <a:br>
              <a:rPr lang="ar-KW" sz="2800" b="1" dirty="0" smtClean="0">
                <a:solidFill>
                  <a:schemeClr val="tx2"/>
                </a:solidFill>
                <a:cs typeface="mohammad bold art 1" pitchFamily="2" charset="-78"/>
              </a:rPr>
            </a:br>
            <a:r>
              <a:rPr lang="ar-KW" sz="2800" b="1" dirty="0" smtClean="0">
                <a:solidFill>
                  <a:schemeClr val="tx2"/>
                </a:solidFill>
                <a:cs typeface="mohammad bold art 1" pitchFamily="2" charset="-78"/>
              </a:rPr>
              <a:t>المنافس</a:t>
            </a:r>
            <a:r>
              <a:rPr lang="ar-KW" sz="2800" b="1" dirty="0">
                <a:solidFill>
                  <a:schemeClr val="tx2"/>
                </a:solidFill>
                <a:cs typeface="mohammad bold art 1" pitchFamily="2" charset="-78"/>
              </a:rPr>
              <a:t>:</a:t>
            </a:r>
            <a:endParaRPr lang="en-US" sz="28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9</a:t>
            </a:fld>
            <a:endParaRPr lang="en-GB" dirty="0"/>
          </a:p>
        </p:txBody>
      </p:sp>
      <p:sp>
        <p:nvSpPr>
          <p:cNvPr id="15" name="Pentagon 14"/>
          <p:cNvSpPr/>
          <p:nvPr/>
        </p:nvSpPr>
        <p:spPr>
          <a:xfrm>
            <a:off x="6948263" y="1442877"/>
            <a:ext cx="1759171" cy="1723069"/>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تنفيذ </a:t>
            </a:r>
            <a:r>
              <a:rPr lang="ar-KW" sz="2000" dirty="0">
                <a:solidFill>
                  <a:srgbClr val="1F497D"/>
                </a:solidFill>
                <a:latin typeface="Calibri" pitchFamily="34" charset="0"/>
                <a:cs typeface="mohammad bold art 1" pitchFamily="2" charset="-78"/>
              </a:rPr>
              <a:t>عملية الاستحواذ</a:t>
            </a:r>
            <a:endParaRPr lang="en-US" sz="2000" dirty="0">
              <a:solidFill>
                <a:srgbClr val="1F497D"/>
              </a:solidFill>
              <a:latin typeface="Calibri" pitchFamily="34" charset="0"/>
              <a:cs typeface="mohammad bold art 1" pitchFamily="2" charset="-78"/>
            </a:endParaRPr>
          </a:p>
        </p:txBody>
      </p:sp>
      <p:sp>
        <p:nvSpPr>
          <p:cNvPr id="16" name="Pentagon 15"/>
          <p:cNvSpPr/>
          <p:nvPr/>
        </p:nvSpPr>
        <p:spPr>
          <a:xfrm>
            <a:off x="564588" y="1350889"/>
            <a:ext cx="2567016" cy="1912223"/>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فتح باب تجميع الأسهم بعد صدور قرار الجمعية العامة العادية للشركة </a:t>
            </a:r>
            <a:r>
              <a:rPr lang="ar-KW" sz="2000" dirty="0" smtClean="0">
                <a:solidFill>
                  <a:srgbClr val="1F497D"/>
                </a:solidFill>
                <a:latin typeface="Calibri" pitchFamily="34" charset="0"/>
                <a:cs typeface="mohammad bold art 1" pitchFamily="2" charset="-78"/>
                <a:hlinkClick r:id="rId5"/>
              </a:rPr>
              <a:t>محل العرض</a:t>
            </a:r>
            <a:endParaRPr lang="en-US" sz="2000" dirty="0">
              <a:solidFill>
                <a:srgbClr val="1F497D"/>
              </a:solidFill>
              <a:latin typeface="Calibri" pitchFamily="34" charset="0"/>
              <a:cs typeface="mohammad bold art 1" pitchFamily="2" charset="-78"/>
            </a:endParaRPr>
          </a:p>
        </p:txBody>
      </p:sp>
      <p:sp>
        <p:nvSpPr>
          <p:cNvPr id="18" name="Pentagon 17"/>
          <p:cNvSpPr/>
          <p:nvPr/>
        </p:nvSpPr>
        <p:spPr>
          <a:xfrm>
            <a:off x="4792879" y="1495088"/>
            <a:ext cx="2155384" cy="1734787"/>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موافقة الهيئة على تنفيذ عملية الاستحواذ</a:t>
            </a:r>
            <a:endParaRPr lang="en-US" sz="2000" dirty="0">
              <a:solidFill>
                <a:srgbClr val="1F497D"/>
              </a:solidFill>
              <a:latin typeface="Calibri" pitchFamily="34" charset="0"/>
              <a:cs typeface="mohammad bold art 1" pitchFamily="2" charset="-78"/>
            </a:endParaRPr>
          </a:p>
        </p:txBody>
      </p:sp>
      <p:sp>
        <p:nvSpPr>
          <p:cNvPr id="28" name="Rounded Rectangle 27"/>
          <p:cNvSpPr/>
          <p:nvPr/>
        </p:nvSpPr>
        <p:spPr>
          <a:xfrm>
            <a:off x="6571028" y="3707463"/>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lang="ar-KW" sz="1700" dirty="0" smtClean="0">
              <a:solidFill>
                <a:srgbClr val="1F497D"/>
              </a:solidFill>
              <a:latin typeface="Calibri" pitchFamily="34" charset="0"/>
              <a:cs typeface="mohammad bold art 1" pitchFamily="2" charset="-78"/>
            </a:endParaRPr>
          </a:p>
          <a:p>
            <a:pPr algn="ctr"/>
            <a:r>
              <a:rPr lang="ar-KW" sz="1700" dirty="0" smtClean="0">
                <a:solidFill>
                  <a:srgbClr val="1F497D"/>
                </a:solidFill>
                <a:latin typeface="Calibri" pitchFamily="34" charset="0"/>
                <a:cs typeface="mohammad bold art 1" pitchFamily="2" charset="-78"/>
              </a:rPr>
              <a:t>من خلال «محضر بيع أسهم» لدى البورصة</a:t>
            </a:r>
          </a:p>
          <a:p>
            <a:pPr algn="ctr"/>
            <a:r>
              <a:rPr lang="ar-KW" sz="1700" dirty="0">
                <a:solidFill>
                  <a:srgbClr val="1F497D"/>
                </a:solidFill>
                <a:latin typeface="Calibri" pitchFamily="34" charset="0"/>
                <a:cs typeface="mohammad bold art 1" pitchFamily="2" charset="-78"/>
                <a:hlinkClick r:id="rId6" action="ppaction://hlinksldjump"/>
              </a:rPr>
              <a:t>*</a:t>
            </a:r>
            <a:endParaRPr lang="en-US" sz="1700" dirty="0">
              <a:solidFill>
                <a:srgbClr val="1F497D"/>
              </a:solidFill>
              <a:latin typeface="Calibri" pitchFamily="34" charset="0"/>
              <a:cs typeface="mohammad bold art 1" pitchFamily="2" charset="-78"/>
            </a:endParaRPr>
          </a:p>
        </p:txBody>
      </p:sp>
      <p:cxnSp>
        <p:nvCxnSpPr>
          <p:cNvPr id="22" name="Straight Arrow Connector 21"/>
          <p:cNvCxnSpPr/>
          <p:nvPr/>
        </p:nvCxnSpPr>
        <p:spPr>
          <a:xfrm>
            <a:off x="1403648" y="3263112"/>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608484" y="3758204"/>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الالتزام بآلية الإعلان المذكورة في المادة </a:t>
            </a:r>
            <a:r>
              <a:rPr lang="ar-KW" sz="1700" dirty="0" smtClean="0">
                <a:solidFill>
                  <a:srgbClr val="1F497D"/>
                </a:solidFill>
                <a:latin typeface="Calibri" pitchFamily="34" charset="0"/>
                <a:cs typeface="mohammad bold art 1" pitchFamily="2" charset="-78"/>
                <a:hlinkClick r:id="rId7"/>
              </a:rPr>
              <a:t>(3-3-9)</a:t>
            </a:r>
            <a:endParaRPr lang="en-US" sz="1700" dirty="0">
              <a:solidFill>
                <a:srgbClr val="1F497D"/>
              </a:solidFill>
              <a:latin typeface="Calibri" pitchFamily="34" charset="0"/>
              <a:cs typeface="mohammad bold art 1" pitchFamily="2" charset="-78"/>
            </a:endParaRPr>
          </a:p>
        </p:txBody>
      </p:sp>
      <p:cxnSp>
        <p:nvCxnSpPr>
          <p:cNvPr id="27" name="Straight Arrow Connector 26"/>
          <p:cNvCxnSpPr/>
          <p:nvPr/>
        </p:nvCxnSpPr>
        <p:spPr>
          <a:xfrm>
            <a:off x="7366192" y="3165946"/>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704356" y="3252645"/>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2909192" y="3756701"/>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a:solidFill>
                  <a:srgbClr val="1F497D"/>
                </a:solidFill>
                <a:latin typeface="Calibri" pitchFamily="34" charset="0"/>
                <a:cs typeface="mohammad bold art 1" pitchFamily="2" charset="-78"/>
              </a:rPr>
              <a:t>خلال فترة لا تقل عن ثلاثين </a:t>
            </a:r>
            <a:r>
              <a:rPr lang="ar-KW" sz="1700" dirty="0" smtClean="0">
                <a:solidFill>
                  <a:srgbClr val="1F497D"/>
                </a:solidFill>
                <a:latin typeface="Calibri" pitchFamily="34" charset="0"/>
                <a:cs typeface="mohammad bold art 1" pitchFamily="2" charset="-78"/>
              </a:rPr>
              <a:t>يوماً من تاريخ الإعلان عن بدء </a:t>
            </a:r>
            <a:r>
              <a:rPr lang="ar-KW" sz="1700" dirty="0" smtClean="0">
                <a:solidFill>
                  <a:srgbClr val="1F497D"/>
                </a:solidFill>
                <a:latin typeface="Calibri" pitchFamily="34" charset="0"/>
                <a:cs typeface="mohammad bold art 1" pitchFamily="2" charset="-78"/>
                <a:hlinkClick r:id="rId8"/>
              </a:rPr>
              <a:t>فترة التجميع</a:t>
            </a:r>
            <a:endParaRPr lang="en-US" sz="1700" dirty="0">
              <a:solidFill>
                <a:srgbClr val="1F497D"/>
              </a:solidFill>
              <a:latin typeface="Calibri" pitchFamily="34" charset="0"/>
              <a:cs typeface="mohammad bold art 1" pitchFamily="2" charset="-78"/>
            </a:endParaRPr>
          </a:p>
        </p:txBody>
      </p:sp>
      <p:sp>
        <p:nvSpPr>
          <p:cNvPr id="29" name="Pentagon 28"/>
          <p:cNvSpPr/>
          <p:nvPr/>
        </p:nvSpPr>
        <p:spPr>
          <a:xfrm>
            <a:off x="3131604" y="1442877"/>
            <a:ext cx="1651567" cy="1786998"/>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تجميع الأسهم </a:t>
            </a:r>
            <a:endParaRPr lang="en-US" sz="20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14725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animBg="1"/>
      <p:bldP spid="28" grpId="0" animBg="1"/>
      <p:bldP spid="23" grpId="0" animBg="1"/>
      <p:bldP spid="26" grpId="0" animBg="1"/>
      <p:bldP spid="2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20435</TotalTime>
  <Words>1684</Words>
  <Application>Microsoft Office PowerPoint</Application>
  <PresentationFormat>On-screen Show (4:3)</PresentationFormat>
  <Paragraphs>281</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microsoft sans serif</vt:lpstr>
      <vt:lpstr>mohammad bold art 1</vt:lpstr>
      <vt:lpstr>Times New Roman</vt:lpstr>
      <vt:lpstr>Office Theme</vt:lpstr>
      <vt:lpstr>ورشـــــة عمــــل </vt:lpstr>
      <vt:lpstr> قائمة البنود التي سيتم عرضها  بورشة العمل:  </vt:lpstr>
      <vt:lpstr>PowerPoint Presentation</vt:lpstr>
      <vt:lpstr>عرض الاستحواذ المنافس:</vt:lpstr>
      <vt:lpstr>PowerPoint Presentation</vt:lpstr>
      <vt:lpstr>يلتزم جميع الأشخاص باتباع إجراءات تنفيذ عمليات  الاستحواذ المنافس المذكورة في الملحق رقم (4)  من الكتاب التاسع (الاندماج والاستحواذ) كالآتي: </vt:lpstr>
      <vt:lpstr>إجراءات تنفيذ عمليات الاستحواذ المنافس:</vt:lpstr>
      <vt:lpstr>إجراءات تنفيذ عمليات الاستحواذ المنافس:</vt:lpstr>
      <vt:lpstr>إجراءات تنفيذ عمليات الاستحواذ  المنافس:</vt:lpstr>
      <vt:lpstr>الإضافة الجوهرية  أو التعديل الأساسي</vt:lpstr>
      <vt:lpstr>التقدم بعرض استحواذ منافس  طبقاً لأحكام المادة (3-9-3)</vt:lpstr>
      <vt:lpstr>الإفصاح عن عرض الاستحواذ  المنافس</vt:lpstr>
      <vt:lpstr>رسوم عرض الاستحواذ المنافس</vt:lpstr>
      <vt:lpstr>التزامات مقدم عرض الاستحواذ المنافس</vt:lpstr>
      <vt:lpstr>التزامات الشركة محل العرض</vt:lpstr>
      <vt:lpstr>PowerPoint Presentation</vt:lpstr>
      <vt:lpstr>تعديل مستند عرض الاستحواذ الأصلي </vt:lpstr>
      <vt:lpstr>إجراءات تعديل مستند عرض الاستحواذ الأصلي </vt:lpstr>
      <vt:lpstr>تعديل مستند عرض الاستحواذ المنافس </vt:lpstr>
      <vt:lpstr>تعديل مستند عرض الاستحواذ المنافس </vt:lpstr>
      <vt:lpstr>PowerPoint Presentation</vt:lpstr>
      <vt:lpstr>قرار الجمعية العامة العادية للشركة  محل العرض طبقاً لأحكام المادة (3-9-10) </vt:lpstr>
      <vt:lpstr>PowerPoint Presentation</vt:lpstr>
      <vt:lpstr>PowerPoint Presentation</vt:lpstr>
      <vt:lpstr>شــكــراً</vt:lpstr>
      <vt:lpstr>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Fahed Al-Subaih</cp:lastModifiedBy>
  <cp:revision>453</cp:revision>
  <cp:lastPrinted>2016-09-20T12:11:19Z</cp:lastPrinted>
  <dcterms:created xsi:type="dcterms:W3CDTF">2014-09-25T11:33:14Z</dcterms:created>
  <dcterms:modified xsi:type="dcterms:W3CDTF">2016-10-11T12:34:06Z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2081e75e-d01a-47fd-b3a4-6ce9adad0294</vt:lpwstr>
  </property>
  <property fmtid="{D5CDD505-2E9C-101B-9397-08002B2CF9AE}" pid="3" name="DocumentMarkings">
    <vt:lpwstr>CMA Data Classification: Internal;CMA Data Classification: Internal;CMA Data Classification: Internal;CMA Data Classification: Internal;CMA Data Classification: Internal;CMA Data Classification: Internal</vt:lpwstr>
  </property>
  <property fmtid="{D5CDD505-2E9C-101B-9397-08002B2CF9AE}" pid="4" name="CMAClassification">
    <vt:lpwstr>Internal</vt:lpwstr>
  </property>
  <property fmtid="{D5CDD505-2E9C-101B-9397-08002B2CF9AE}" pid="5" name="Classification">
    <vt:lpwstr>Internal</vt:lpwstr>
  </property>
</Properties>
</file>